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4"/>
  </p:notesMasterIdLst>
  <p:handoutMasterIdLst>
    <p:handoutMasterId r:id="rId25"/>
  </p:handoutMasterIdLst>
  <p:sldIdLst>
    <p:sldId id="256" r:id="rId2"/>
    <p:sldId id="267" r:id="rId3"/>
    <p:sldId id="268" r:id="rId4"/>
    <p:sldId id="269" r:id="rId5"/>
    <p:sldId id="270" r:id="rId6"/>
    <p:sldId id="271" r:id="rId7"/>
    <p:sldId id="276" r:id="rId8"/>
    <p:sldId id="275" r:id="rId9"/>
    <p:sldId id="274" r:id="rId10"/>
    <p:sldId id="273" r:id="rId11"/>
    <p:sldId id="287" r:id="rId12"/>
    <p:sldId id="277" r:id="rId13"/>
    <p:sldId id="278" r:id="rId14"/>
    <p:sldId id="280" r:id="rId15"/>
    <p:sldId id="279" r:id="rId16"/>
    <p:sldId id="281" r:id="rId17"/>
    <p:sldId id="284" r:id="rId18"/>
    <p:sldId id="288" r:id="rId19"/>
    <p:sldId id="286" r:id="rId20"/>
    <p:sldId id="285" r:id="rId21"/>
    <p:sldId id="283" r:id="rId22"/>
    <p:sldId id="282" r:id="rId23"/>
  </p:sldIdLst>
  <p:sldSz cx="10058400" cy="7315200"/>
  <p:notesSz cx="6858000" cy="9144000"/>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66" autoAdjust="0"/>
    <p:restoredTop sz="90929" autoAdjust="0"/>
  </p:normalViewPr>
  <p:slideViewPr>
    <p:cSldViewPr>
      <p:cViewPr varScale="1">
        <p:scale>
          <a:sx n="67" d="100"/>
          <a:sy n="67" d="100"/>
        </p:scale>
        <p:origin x="-522" y="-102"/>
      </p:cViewPr>
      <p:guideLst>
        <p:guide orient="horz" pos="2304"/>
        <p:guide pos="3168"/>
      </p:guideLst>
    </p:cSldViewPr>
  </p:slideViewPr>
  <p:outlineViewPr>
    <p:cViewPr>
      <p:scale>
        <a:sx n="33" d="100"/>
        <a:sy n="33" d="100"/>
      </p:scale>
      <p:origin x="0" y="4578"/>
    </p:cViewPr>
  </p:outlineViewPr>
  <p:notesTextViewPr>
    <p:cViewPr>
      <p:scale>
        <a:sx n="100" d="100"/>
        <a:sy n="100" d="100"/>
      </p:scale>
      <p:origin x="0" y="0"/>
    </p:cViewPr>
  </p:notesTextViewPr>
  <p:sorterViewPr>
    <p:cViewPr>
      <p:scale>
        <a:sx n="66" d="100"/>
        <a:sy n="66" d="100"/>
      </p:scale>
      <p:origin x="0" y="390"/>
    </p:cViewPr>
  </p:sorterViewPr>
  <p:notesViewPr>
    <p:cSldViewPr>
      <p:cViewPr varScale="1">
        <p:scale>
          <a:sx n="58" d="100"/>
          <a:sy n="58" d="100"/>
        </p:scale>
        <p:origin x="-1764"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0" hangingPunct="0">
              <a:defRPr sz="1200"/>
            </a:lvl1pPr>
          </a:lstStyle>
          <a:p>
            <a:endParaRPr lang="en-US"/>
          </a:p>
        </p:txBody>
      </p:sp>
      <p:sp>
        <p:nvSpPr>
          <p:cNvPr id="1536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p>
        </p:txBody>
      </p:sp>
      <p:sp>
        <p:nvSpPr>
          <p:cNvPr id="1536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0" hangingPunct="0">
              <a:defRPr sz="1200"/>
            </a:lvl1pPr>
          </a:lstStyle>
          <a:p>
            <a:endParaRPr lang="en-US"/>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DF125645-8956-49E6-A254-844F803BAA55}" type="slidenum">
              <a:rPr lang="en-US"/>
              <a:pPr/>
              <a:t>‹#›</a:t>
            </a:fld>
            <a:endParaRPr lang="en-US"/>
          </a:p>
        </p:txBody>
      </p:sp>
    </p:spTree>
    <p:extLst>
      <p:ext uri="{BB962C8B-B14F-4D97-AF65-F5344CB8AC3E}">
        <p14:creationId xmlns:p14="http://schemas.microsoft.com/office/powerpoint/2010/main" val="2401502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0" hangingPunct="0">
              <a:defRPr sz="1200"/>
            </a:lvl1pPr>
          </a:lstStyle>
          <a:p>
            <a:endParaRPr lang="en-US"/>
          </a:p>
        </p:txBody>
      </p:sp>
      <p:sp>
        <p:nvSpPr>
          <p:cNvPr id="1741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p>
        </p:txBody>
      </p:sp>
      <p:sp>
        <p:nvSpPr>
          <p:cNvPr id="17412" name="Rectangle 4"/>
          <p:cNvSpPr>
            <a:spLocks noGrp="1" noRot="1" noChangeAspect="1" noChangeArrowheads="1" noTextEdit="1"/>
          </p:cNvSpPr>
          <p:nvPr>
            <p:ph type="sldImg" idx="2"/>
          </p:nvPr>
        </p:nvSpPr>
        <p:spPr bwMode="auto">
          <a:xfrm>
            <a:off x="1071563" y="685800"/>
            <a:ext cx="4714875"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0" hangingPunct="0">
              <a:defRPr sz="1200"/>
            </a:lvl1pPr>
          </a:lstStyle>
          <a:p>
            <a:endParaRPr lang="en-US"/>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816873CC-8C3C-4619-9C08-4464B55A5346}" type="slidenum">
              <a:rPr lang="en-US"/>
              <a:pPr/>
              <a:t>‹#›</a:t>
            </a:fld>
            <a:endParaRPr lang="en-US"/>
          </a:p>
        </p:txBody>
      </p:sp>
    </p:spTree>
    <p:extLst>
      <p:ext uri="{BB962C8B-B14F-4D97-AF65-F5344CB8AC3E}">
        <p14:creationId xmlns:p14="http://schemas.microsoft.com/office/powerpoint/2010/main" val="39893481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956BCC-D893-47CB-A0E9-CDA77FDE8B3A}" type="slidenum">
              <a:rPr lang="en-US"/>
              <a:pPr/>
              <a:t>1</a:t>
            </a:fld>
            <a:endParaRPr lang="en-US"/>
          </a:p>
        </p:txBody>
      </p:sp>
      <p:sp>
        <p:nvSpPr>
          <p:cNvPr id="24578" name="Rectangle 2"/>
          <p:cNvSpPr>
            <a:spLocks noGrp="1" noRot="1" noChangeAspect="1" noChangeArrowheads="1" noTextEdit="1"/>
          </p:cNvSpPr>
          <p:nvPr>
            <p:ph type="sldImg"/>
          </p:nvPr>
        </p:nvSpPr>
        <p:spPr>
          <a:xfrm>
            <a:off x="1071563" y="685800"/>
            <a:ext cx="4714875" cy="3429000"/>
          </a:xfrm>
          <a:ln/>
        </p:spPr>
      </p:sp>
      <p:sp>
        <p:nvSpPr>
          <p:cNvPr id="24579"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482" name="Group 1026"/>
          <p:cNvGrpSpPr>
            <a:grpSpLocks/>
          </p:cNvGrpSpPr>
          <p:nvPr/>
        </p:nvGrpSpPr>
        <p:grpSpPr bwMode="auto">
          <a:xfrm>
            <a:off x="-8533924" y="1561253"/>
            <a:ext cx="18592324" cy="11514667"/>
            <a:chOff x="-4887" y="922"/>
            <a:chExt cx="10647" cy="6800"/>
          </a:xfrm>
        </p:grpSpPr>
        <p:sp>
          <p:nvSpPr>
            <p:cNvPr id="20483" name="Freeform 1027"/>
            <p:cNvSpPr>
              <a:spLocks/>
            </p:cNvSpPr>
            <p:nvPr/>
          </p:nvSpPr>
          <p:spPr bwMode="auto">
            <a:xfrm>
              <a:off x="2061" y="1707"/>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folHlink">
                    <a:gamma/>
                    <a:shade val="46275"/>
                    <a:invGamma/>
                  </a:schemeClr>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484" name="Arc 1028"/>
            <p:cNvSpPr>
              <a:spLocks/>
            </p:cNvSpPr>
            <p:nvPr/>
          </p:nvSpPr>
          <p:spPr bwMode="auto">
            <a:xfrm>
              <a:off x="-4887" y="922"/>
              <a:ext cx="8474" cy="6800"/>
            </a:xfrm>
            <a:custGeom>
              <a:avLst/>
              <a:gdLst>
                <a:gd name="G0" fmla="+- 21600 0 0"/>
                <a:gd name="G1" fmla="+- 21600 0 0"/>
                <a:gd name="G2" fmla="+- 21600 0 0"/>
                <a:gd name="T0" fmla="*/ 43200 w 43200"/>
                <a:gd name="T1" fmla="*/ 21600 h 43200"/>
                <a:gd name="T2" fmla="*/ 24979 w 43200"/>
                <a:gd name="T3" fmla="*/ 266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path>
                <a:path w="43200" h="43200" stroke="0"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lnTo>
                    <a:pt x="21600" y="21600"/>
                  </a:lnTo>
                  <a:close/>
                </a:path>
              </a:pathLst>
            </a:custGeom>
            <a:noFill/>
            <a:ln w="12700" cap="sq">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20485" name="Rectangle 1029"/>
          <p:cNvSpPr>
            <a:spLocks noGrp="1" noChangeArrowheads="1"/>
          </p:cNvSpPr>
          <p:nvPr>
            <p:ph type="ctrTitle" sz="quarter"/>
          </p:nvPr>
        </p:nvSpPr>
        <p:spPr>
          <a:xfrm>
            <a:off x="1423194" y="812800"/>
            <a:ext cx="8549640" cy="1219200"/>
          </a:xfrm>
        </p:spPr>
        <p:txBody>
          <a:bodyPr anchor="b"/>
          <a:lstStyle>
            <a:lvl1pPr>
              <a:defRPr/>
            </a:lvl1pPr>
          </a:lstStyle>
          <a:p>
            <a:pPr lvl="0"/>
            <a:r>
              <a:rPr lang="en-US" noProof="0" smtClean="0"/>
              <a:t>Click to edit Master title style</a:t>
            </a:r>
          </a:p>
        </p:txBody>
      </p:sp>
      <p:sp>
        <p:nvSpPr>
          <p:cNvPr id="20486" name="Rectangle 1030"/>
          <p:cNvSpPr>
            <a:spLocks noGrp="1" noChangeArrowheads="1"/>
          </p:cNvSpPr>
          <p:nvPr>
            <p:ph type="subTitle" sz="quarter" idx="1"/>
          </p:nvPr>
        </p:nvSpPr>
        <p:spPr>
          <a:xfrm>
            <a:off x="3771900" y="2225042"/>
            <a:ext cx="6202680" cy="1107440"/>
          </a:xfrm>
        </p:spPr>
        <p:txBody>
          <a:bodyPr lIns="92075" rIns="92075"/>
          <a:lstStyle>
            <a:lvl1pPr marL="0" indent="0">
              <a:lnSpc>
                <a:spcPct val="70000"/>
              </a:lnSpc>
              <a:buFont typeface="Wingdings" pitchFamily="2" charset="2"/>
              <a:buNone/>
              <a:defRPr/>
            </a:lvl1pPr>
          </a:lstStyle>
          <a:p>
            <a:pPr lvl="0"/>
            <a:r>
              <a:rPr lang="en-US" noProof="0" smtClean="0"/>
              <a:t>Click to edit Master subtitle style</a:t>
            </a:r>
          </a:p>
        </p:txBody>
      </p:sp>
      <p:sp>
        <p:nvSpPr>
          <p:cNvPr id="20487" name="Rectangle 1031"/>
          <p:cNvSpPr>
            <a:spLocks noGrp="1" noChangeArrowheads="1"/>
          </p:cNvSpPr>
          <p:nvPr>
            <p:ph type="dt" sz="quarter" idx="2"/>
          </p:nvPr>
        </p:nvSpPr>
        <p:spPr/>
        <p:txBody>
          <a:bodyPr/>
          <a:lstStyle>
            <a:lvl1pPr>
              <a:defRPr/>
            </a:lvl1pPr>
          </a:lstStyle>
          <a:p>
            <a:endParaRPr lang="en-US"/>
          </a:p>
        </p:txBody>
      </p:sp>
      <p:sp>
        <p:nvSpPr>
          <p:cNvPr id="20488" name="Rectangle 1032"/>
          <p:cNvSpPr>
            <a:spLocks noGrp="1" noChangeArrowheads="1"/>
          </p:cNvSpPr>
          <p:nvPr>
            <p:ph type="ftr" sz="quarter" idx="3"/>
          </p:nvPr>
        </p:nvSpPr>
        <p:spPr>
          <a:xfrm>
            <a:off x="1424940" y="6790267"/>
            <a:ext cx="4693920" cy="487680"/>
          </a:xfrm>
        </p:spPr>
        <p:txBody>
          <a:bodyPr/>
          <a:lstStyle>
            <a:lvl1pPr>
              <a:defRPr/>
            </a:lvl1pPr>
          </a:lstStyle>
          <a:p>
            <a:endParaRPr lang="en-US"/>
          </a:p>
        </p:txBody>
      </p:sp>
      <p:sp>
        <p:nvSpPr>
          <p:cNvPr id="20489" name="Rectangle 1033"/>
          <p:cNvSpPr>
            <a:spLocks noGrp="1" noChangeArrowheads="1"/>
          </p:cNvSpPr>
          <p:nvPr>
            <p:ph type="sldNum" sz="quarter" idx="4"/>
          </p:nvPr>
        </p:nvSpPr>
        <p:spPr/>
        <p:txBody>
          <a:bodyPr/>
          <a:lstStyle>
            <a:lvl2pPr lvl="1">
              <a:defRPr>
                <a:latin typeface="+mn-lt"/>
              </a:defRPr>
            </a:lvl2pPr>
          </a:lstStyle>
          <a:p>
            <a:pPr lvl="1"/>
            <a:fld id="{0441A7C4-4F52-41EA-9A27-1C9D25E5E777}" type="slidenum">
              <a:rPr lang="en-US"/>
              <a:pPr lvl="1"/>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2pPr lvl="1">
              <a:defRPr/>
            </a:lvl2pPr>
          </a:lstStyle>
          <a:p>
            <a:pPr lvl="1"/>
            <a:fld id="{A79DC946-125E-446F-B36F-C8B544B27FB6}" type="slidenum">
              <a:rPr lang="en-US"/>
              <a:pPr lvl="1"/>
              <a:t>‹#›</a:t>
            </a:fld>
            <a:endParaRPr lang="en-US">
              <a:latin typeface="+mn-lt"/>
            </a:endParaRPr>
          </a:p>
        </p:txBody>
      </p:sp>
    </p:spTree>
    <p:extLst>
      <p:ext uri="{BB962C8B-B14F-4D97-AF65-F5344CB8AC3E}">
        <p14:creationId xmlns:p14="http://schemas.microsoft.com/office/powerpoint/2010/main" val="3446956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18070" y="650240"/>
            <a:ext cx="2221230" cy="585216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50889" y="650240"/>
            <a:ext cx="6499543" cy="58521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2pPr lvl="1">
              <a:defRPr/>
            </a:lvl2pPr>
          </a:lstStyle>
          <a:p>
            <a:pPr lvl="1"/>
            <a:fld id="{25D90585-E554-4EA2-86FD-C91E196D6C47}" type="slidenum">
              <a:rPr lang="en-US"/>
              <a:pPr lvl="1"/>
              <a:t>‹#›</a:t>
            </a:fld>
            <a:endParaRPr lang="en-US">
              <a:latin typeface="+mn-lt"/>
            </a:endParaRPr>
          </a:p>
        </p:txBody>
      </p:sp>
    </p:spTree>
    <p:extLst>
      <p:ext uri="{BB962C8B-B14F-4D97-AF65-F5344CB8AC3E}">
        <p14:creationId xmlns:p14="http://schemas.microsoft.com/office/powerpoint/2010/main" val="24908907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750889" y="650240"/>
            <a:ext cx="8888413" cy="12192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750888" y="2113280"/>
            <a:ext cx="8549640" cy="4389120"/>
          </a:xfrm>
        </p:spPr>
        <p:txBody>
          <a:bodyPr/>
          <a:lstStyle/>
          <a:p>
            <a:endParaRPr lang="en-US"/>
          </a:p>
        </p:txBody>
      </p:sp>
      <p:sp>
        <p:nvSpPr>
          <p:cNvPr id="4" name="Date Placeholder 3"/>
          <p:cNvSpPr>
            <a:spLocks noGrp="1"/>
          </p:cNvSpPr>
          <p:nvPr>
            <p:ph type="dt" sz="half" idx="10"/>
          </p:nvPr>
        </p:nvSpPr>
        <p:spPr>
          <a:xfrm>
            <a:off x="7936707" y="6871547"/>
            <a:ext cx="2095500" cy="406400"/>
          </a:xfrm>
        </p:spPr>
        <p:txBody>
          <a:bodyPr/>
          <a:lstStyle>
            <a:lvl1pPr>
              <a:defRPr/>
            </a:lvl1pPr>
          </a:lstStyle>
          <a:p>
            <a:endParaRPr lang="en-US"/>
          </a:p>
        </p:txBody>
      </p:sp>
      <p:sp>
        <p:nvSpPr>
          <p:cNvPr id="5" name="Footer Placeholder 4"/>
          <p:cNvSpPr>
            <a:spLocks noGrp="1"/>
          </p:cNvSpPr>
          <p:nvPr>
            <p:ph type="ftr" sz="quarter" idx="11"/>
          </p:nvPr>
        </p:nvSpPr>
        <p:spPr>
          <a:xfrm>
            <a:off x="750888" y="6790267"/>
            <a:ext cx="4693920" cy="487680"/>
          </a:xfrm>
        </p:spPr>
        <p:txBody>
          <a:bodyPr/>
          <a:lstStyle>
            <a:lvl1pPr>
              <a:defRPr/>
            </a:lvl1pPr>
          </a:lstStyle>
          <a:p>
            <a:endParaRPr lang="en-US"/>
          </a:p>
        </p:txBody>
      </p:sp>
      <p:sp>
        <p:nvSpPr>
          <p:cNvPr id="6" name="Slide Number Placeholder 5"/>
          <p:cNvSpPr>
            <a:spLocks noGrp="1"/>
          </p:cNvSpPr>
          <p:nvPr>
            <p:ph type="sldNum" sz="quarter" idx="12"/>
          </p:nvPr>
        </p:nvSpPr>
        <p:spPr>
          <a:xfrm>
            <a:off x="7919244" y="6558281"/>
            <a:ext cx="2095500" cy="406400"/>
          </a:xfrm>
        </p:spPr>
        <p:txBody>
          <a:bodyPr/>
          <a:lstStyle>
            <a:lvl2pPr lvl="1">
              <a:defRPr/>
            </a:lvl2pPr>
          </a:lstStyle>
          <a:p>
            <a:pPr lvl="1"/>
            <a:fld id="{DB60CDB5-D51F-4FD1-AA92-31AFF7CE57F4}" type="slidenum">
              <a:rPr lang="en-US"/>
              <a:pPr lvl="1"/>
              <a:t>‹#›</a:t>
            </a:fld>
            <a:endParaRPr lang="en-US">
              <a:latin typeface="+mn-lt"/>
            </a:endParaRPr>
          </a:p>
        </p:txBody>
      </p:sp>
    </p:spTree>
    <p:extLst>
      <p:ext uri="{BB962C8B-B14F-4D97-AF65-F5344CB8AC3E}">
        <p14:creationId xmlns:p14="http://schemas.microsoft.com/office/powerpoint/2010/main" val="639364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750889" y="650240"/>
            <a:ext cx="8888413" cy="12192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750888" y="2113280"/>
            <a:ext cx="8549640" cy="4389120"/>
          </a:xfrm>
        </p:spPr>
        <p:txBody>
          <a:bodyPr/>
          <a:lstStyle/>
          <a:p>
            <a:endParaRPr lang="en-US"/>
          </a:p>
        </p:txBody>
      </p:sp>
      <p:sp>
        <p:nvSpPr>
          <p:cNvPr id="4" name="Date Placeholder 3"/>
          <p:cNvSpPr>
            <a:spLocks noGrp="1"/>
          </p:cNvSpPr>
          <p:nvPr>
            <p:ph type="dt" sz="half" idx="10"/>
          </p:nvPr>
        </p:nvSpPr>
        <p:spPr>
          <a:xfrm>
            <a:off x="7936707" y="6871547"/>
            <a:ext cx="2095500" cy="406400"/>
          </a:xfrm>
        </p:spPr>
        <p:txBody>
          <a:bodyPr/>
          <a:lstStyle>
            <a:lvl1pPr>
              <a:defRPr/>
            </a:lvl1pPr>
          </a:lstStyle>
          <a:p>
            <a:endParaRPr lang="en-US"/>
          </a:p>
        </p:txBody>
      </p:sp>
      <p:sp>
        <p:nvSpPr>
          <p:cNvPr id="5" name="Footer Placeholder 4"/>
          <p:cNvSpPr>
            <a:spLocks noGrp="1"/>
          </p:cNvSpPr>
          <p:nvPr>
            <p:ph type="ftr" sz="quarter" idx="11"/>
          </p:nvPr>
        </p:nvSpPr>
        <p:spPr>
          <a:xfrm>
            <a:off x="750888" y="6790267"/>
            <a:ext cx="4693920" cy="487680"/>
          </a:xfrm>
        </p:spPr>
        <p:txBody>
          <a:bodyPr/>
          <a:lstStyle>
            <a:lvl1pPr>
              <a:defRPr/>
            </a:lvl1pPr>
          </a:lstStyle>
          <a:p>
            <a:endParaRPr lang="en-US"/>
          </a:p>
        </p:txBody>
      </p:sp>
      <p:sp>
        <p:nvSpPr>
          <p:cNvPr id="6" name="Slide Number Placeholder 5"/>
          <p:cNvSpPr>
            <a:spLocks noGrp="1"/>
          </p:cNvSpPr>
          <p:nvPr>
            <p:ph type="sldNum" sz="quarter" idx="12"/>
          </p:nvPr>
        </p:nvSpPr>
        <p:spPr>
          <a:xfrm>
            <a:off x="7919244" y="6558281"/>
            <a:ext cx="2095500" cy="406400"/>
          </a:xfrm>
        </p:spPr>
        <p:txBody>
          <a:bodyPr/>
          <a:lstStyle>
            <a:lvl2pPr lvl="1">
              <a:defRPr/>
            </a:lvl2pPr>
          </a:lstStyle>
          <a:p>
            <a:pPr lvl="1"/>
            <a:fld id="{F3DA4829-FE6B-4910-BDE4-D3FD416318C1}" type="slidenum">
              <a:rPr lang="en-US"/>
              <a:pPr lvl="1"/>
              <a:t>‹#›</a:t>
            </a:fld>
            <a:endParaRPr lang="en-US">
              <a:latin typeface="+mn-lt"/>
            </a:endParaRPr>
          </a:p>
        </p:txBody>
      </p:sp>
    </p:spTree>
    <p:extLst>
      <p:ext uri="{BB962C8B-B14F-4D97-AF65-F5344CB8AC3E}">
        <p14:creationId xmlns:p14="http://schemas.microsoft.com/office/powerpoint/2010/main" val="40477723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750889" y="650240"/>
            <a:ext cx="8888413" cy="12192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750888" y="2113280"/>
            <a:ext cx="4191000" cy="4389120"/>
          </a:xfrm>
        </p:spPr>
        <p:txBody>
          <a:bodyPr/>
          <a:lstStyle/>
          <a:p>
            <a:endParaRPr lang="en-US"/>
          </a:p>
        </p:txBody>
      </p:sp>
      <p:sp>
        <p:nvSpPr>
          <p:cNvPr id="4" name="Text Placeholder 3"/>
          <p:cNvSpPr>
            <a:spLocks noGrp="1"/>
          </p:cNvSpPr>
          <p:nvPr>
            <p:ph type="body" sz="half" idx="2"/>
          </p:nvPr>
        </p:nvSpPr>
        <p:spPr>
          <a:xfrm>
            <a:off x="5109527" y="2113280"/>
            <a:ext cx="4191000"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7936707" y="6871547"/>
            <a:ext cx="2095500" cy="406400"/>
          </a:xfrm>
        </p:spPr>
        <p:txBody>
          <a:bodyPr/>
          <a:lstStyle>
            <a:lvl1pPr>
              <a:defRPr/>
            </a:lvl1pPr>
          </a:lstStyle>
          <a:p>
            <a:endParaRPr lang="en-US"/>
          </a:p>
        </p:txBody>
      </p:sp>
      <p:sp>
        <p:nvSpPr>
          <p:cNvPr id="6" name="Footer Placeholder 5"/>
          <p:cNvSpPr>
            <a:spLocks noGrp="1"/>
          </p:cNvSpPr>
          <p:nvPr>
            <p:ph type="ftr" sz="quarter" idx="11"/>
          </p:nvPr>
        </p:nvSpPr>
        <p:spPr>
          <a:xfrm>
            <a:off x="750888" y="6790267"/>
            <a:ext cx="4693920" cy="487680"/>
          </a:xfrm>
        </p:spPr>
        <p:txBody>
          <a:bodyPr/>
          <a:lstStyle>
            <a:lvl1pPr>
              <a:defRPr/>
            </a:lvl1pPr>
          </a:lstStyle>
          <a:p>
            <a:endParaRPr lang="en-US"/>
          </a:p>
        </p:txBody>
      </p:sp>
      <p:sp>
        <p:nvSpPr>
          <p:cNvPr id="7" name="Slide Number Placeholder 6"/>
          <p:cNvSpPr>
            <a:spLocks noGrp="1"/>
          </p:cNvSpPr>
          <p:nvPr>
            <p:ph type="sldNum" sz="quarter" idx="12"/>
          </p:nvPr>
        </p:nvSpPr>
        <p:spPr>
          <a:xfrm>
            <a:off x="7919244" y="6558281"/>
            <a:ext cx="2095500" cy="406400"/>
          </a:xfrm>
        </p:spPr>
        <p:txBody>
          <a:bodyPr/>
          <a:lstStyle>
            <a:lvl2pPr lvl="1">
              <a:defRPr/>
            </a:lvl2pPr>
          </a:lstStyle>
          <a:p>
            <a:pPr lvl="1"/>
            <a:fld id="{ACC51B88-0E25-45E0-B9F5-450A9C0F3F81}" type="slidenum">
              <a:rPr lang="en-US"/>
              <a:pPr lvl="1"/>
              <a:t>‹#›</a:t>
            </a:fld>
            <a:endParaRPr lang="en-US">
              <a:latin typeface="+mn-lt"/>
            </a:endParaRPr>
          </a:p>
        </p:txBody>
      </p:sp>
    </p:spTree>
    <p:extLst>
      <p:ext uri="{BB962C8B-B14F-4D97-AF65-F5344CB8AC3E}">
        <p14:creationId xmlns:p14="http://schemas.microsoft.com/office/powerpoint/2010/main" val="4288022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2pPr lvl="1">
              <a:defRPr/>
            </a:lvl2pPr>
          </a:lstStyle>
          <a:p>
            <a:pPr lvl="1"/>
            <a:fld id="{5D87DC1E-F302-4BA9-9E9B-4D4FAD178103}" type="slidenum">
              <a:rPr lang="en-US"/>
              <a:pPr lvl="1"/>
              <a:t>‹#›</a:t>
            </a:fld>
            <a:endParaRPr lang="en-US">
              <a:latin typeface="+mn-lt"/>
            </a:endParaRPr>
          </a:p>
        </p:txBody>
      </p:sp>
    </p:spTree>
    <p:extLst>
      <p:ext uri="{BB962C8B-B14F-4D97-AF65-F5344CB8AC3E}">
        <p14:creationId xmlns:p14="http://schemas.microsoft.com/office/powerpoint/2010/main" val="2146150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700695"/>
            <a:ext cx="8549640" cy="145288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3100495"/>
            <a:ext cx="8549640" cy="1600199"/>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2pPr lvl="1">
              <a:defRPr/>
            </a:lvl2pPr>
          </a:lstStyle>
          <a:p>
            <a:pPr lvl="1"/>
            <a:fld id="{314B21D8-1083-4634-815A-41A1ED3469D3}" type="slidenum">
              <a:rPr lang="en-US"/>
              <a:pPr lvl="1"/>
              <a:t>‹#›</a:t>
            </a:fld>
            <a:endParaRPr lang="en-US">
              <a:latin typeface="+mn-lt"/>
            </a:endParaRPr>
          </a:p>
        </p:txBody>
      </p:sp>
    </p:spTree>
    <p:extLst>
      <p:ext uri="{BB962C8B-B14F-4D97-AF65-F5344CB8AC3E}">
        <p14:creationId xmlns:p14="http://schemas.microsoft.com/office/powerpoint/2010/main" val="2164208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0888" y="2113280"/>
            <a:ext cx="4191000" cy="438912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9527" y="2113280"/>
            <a:ext cx="4191000" cy="438912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2pPr lvl="1">
              <a:defRPr/>
            </a:lvl2pPr>
          </a:lstStyle>
          <a:p>
            <a:pPr lvl="1"/>
            <a:fld id="{94D77C00-BCAC-4C80-BF3B-721FF4857DEB}" type="slidenum">
              <a:rPr lang="en-US"/>
              <a:pPr lvl="1"/>
              <a:t>‹#›</a:t>
            </a:fld>
            <a:endParaRPr lang="en-US">
              <a:latin typeface="+mn-lt"/>
            </a:endParaRPr>
          </a:p>
        </p:txBody>
      </p:sp>
    </p:spTree>
    <p:extLst>
      <p:ext uri="{BB962C8B-B14F-4D97-AF65-F5344CB8AC3E}">
        <p14:creationId xmlns:p14="http://schemas.microsoft.com/office/powerpoint/2010/main" val="1855458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292947"/>
            <a:ext cx="9052560" cy="1219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1" y="1637454"/>
            <a:ext cx="4444207" cy="6824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2921" y="2319867"/>
            <a:ext cx="4444207" cy="421470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9" y="1637454"/>
            <a:ext cx="4445953" cy="6824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09529" y="2319867"/>
            <a:ext cx="4445953" cy="421470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2pPr lvl="1">
              <a:defRPr/>
            </a:lvl2pPr>
          </a:lstStyle>
          <a:p>
            <a:pPr lvl="1"/>
            <a:fld id="{6FF9229E-0638-493E-B72F-5F43625ED74F}" type="slidenum">
              <a:rPr lang="en-US"/>
              <a:pPr lvl="1"/>
              <a:t>‹#›</a:t>
            </a:fld>
            <a:endParaRPr lang="en-US">
              <a:latin typeface="+mn-lt"/>
            </a:endParaRPr>
          </a:p>
        </p:txBody>
      </p:sp>
    </p:spTree>
    <p:extLst>
      <p:ext uri="{BB962C8B-B14F-4D97-AF65-F5344CB8AC3E}">
        <p14:creationId xmlns:p14="http://schemas.microsoft.com/office/powerpoint/2010/main" val="2478949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2pPr lvl="1">
              <a:defRPr/>
            </a:lvl2pPr>
          </a:lstStyle>
          <a:p>
            <a:pPr lvl="1"/>
            <a:fld id="{D28AEDD2-BB16-42ED-9313-DE9FC925E50D}" type="slidenum">
              <a:rPr lang="en-US"/>
              <a:pPr lvl="1"/>
              <a:t>‹#›</a:t>
            </a:fld>
            <a:endParaRPr lang="en-US">
              <a:latin typeface="+mn-lt"/>
            </a:endParaRPr>
          </a:p>
        </p:txBody>
      </p:sp>
    </p:spTree>
    <p:extLst>
      <p:ext uri="{BB962C8B-B14F-4D97-AF65-F5344CB8AC3E}">
        <p14:creationId xmlns:p14="http://schemas.microsoft.com/office/powerpoint/2010/main" val="1918985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2pPr lvl="1">
              <a:defRPr/>
            </a:lvl2pPr>
          </a:lstStyle>
          <a:p>
            <a:pPr lvl="1"/>
            <a:fld id="{55907AA5-E91F-4072-844C-4B402604A82B}" type="slidenum">
              <a:rPr lang="en-US"/>
              <a:pPr lvl="1"/>
              <a:t>‹#›</a:t>
            </a:fld>
            <a:endParaRPr lang="en-US">
              <a:latin typeface="+mn-lt"/>
            </a:endParaRPr>
          </a:p>
        </p:txBody>
      </p:sp>
    </p:spTree>
    <p:extLst>
      <p:ext uri="{BB962C8B-B14F-4D97-AF65-F5344CB8AC3E}">
        <p14:creationId xmlns:p14="http://schemas.microsoft.com/office/powerpoint/2010/main" val="2848989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291253"/>
            <a:ext cx="3309144" cy="123952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556" y="291255"/>
            <a:ext cx="5622925" cy="62433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1" y="1530775"/>
            <a:ext cx="3309144" cy="50038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2pPr lvl="1">
              <a:defRPr/>
            </a:lvl2pPr>
          </a:lstStyle>
          <a:p>
            <a:pPr lvl="1"/>
            <a:fld id="{E8A1F18D-32B8-4125-A0E2-EE342D682887}" type="slidenum">
              <a:rPr lang="en-US"/>
              <a:pPr lvl="1"/>
              <a:t>‹#›</a:t>
            </a:fld>
            <a:endParaRPr lang="en-US">
              <a:latin typeface="+mn-lt"/>
            </a:endParaRPr>
          </a:p>
        </p:txBody>
      </p:sp>
    </p:spTree>
    <p:extLst>
      <p:ext uri="{BB962C8B-B14F-4D97-AF65-F5344CB8AC3E}">
        <p14:creationId xmlns:p14="http://schemas.microsoft.com/office/powerpoint/2010/main" val="3430588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120640"/>
            <a:ext cx="6035040" cy="60452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517" y="653627"/>
            <a:ext cx="6035040" cy="438912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1517" y="5725161"/>
            <a:ext cx="6035040" cy="8585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2pPr lvl="1">
              <a:defRPr/>
            </a:lvl2pPr>
          </a:lstStyle>
          <a:p>
            <a:pPr lvl="1"/>
            <a:fld id="{679A2DB6-DA7B-4444-B67B-9F99CB94826E}" type="slidenum">
              <a:rPr lang="en-US"/>
              <a:pPr lvl="1"/>
              <a:t>‹#›</a:t>
            </a:fld>
            <a:endParaRPr lang="en-US">
              <a:latin typeface="+mn-lt"/>
            </a:endParaRPr>
          </a:p>
        </p:txBody>
      </p:sp>
    </p:spTree>
    <p:extLst>
      <p:ext uri="{BB962C8B-B14F-4D97-AF65-F5344CB8AC3E}">
        <p14:creationId xmlns:p14="http://schemas.microsoft.com/office/powerpoint/2010/main" val="2832244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19458" name="Group 2050"/>
          <p:cNvGrpSpPr>
            <a:grpSpLocks/>
          </p:cNvGrpSpPr>
          <p:nvPr/>
        </p:nvGrpSpPr>
        <p:grpSpPr bwMode="auto">
          <a:xfrm>
            <a:off x="-9246394" y="5080"/>
            <a:ext cx="19292571" cy="14603307"/>
            <a:chOff x="-5295" y="3"/>
            <a:chExt cx="11048" cy="8624"/>
          </a:xfrm>
        </p:grpSpPr>
        <p:sp>
          <p:nvSpPr>
            <p:cNvPr id="19459" name="Freeform 2051"/>
            <p:cNvSpPr>
              <a:spLocks/>
            </p:cNvSpPr>
            <p:nvPr/>
          </p:nvSpPr>
          <p:spPr bwMode="auto">
            <a:xfrm>
              <a:off x="3394" y="999"/>
              <a:ext cx="2359" cy="3314"/>
            </a:xfrm>
            <a:custGeom>
              <a:avLst/>
              <a:gdLst>
                <a:gd name="T0" fmla="*/ 1905 w 2359"/>
                <a:gd name="T1" fmla="*/ 3312 h 3314"/>
                <a:gd name="T2" fmla="*/ 2358 w 2359"/>
                <a:gd name="T3" fmla="*/ 3313 h 3314"/>
                <a:gd name="T4" fmla="*/ 2358 w 2359"/>
                <a:gd name="T5" fmla="*/ 1437 h 3314"/>
                <a:gd name="T6" fmla="*/ 0 w 2359"/>
                <a:gd name="T7" fmla="*/ 0 h 3314"/>
                <a:gd name="T8" fmla="*/ 201 w 2359"/>
                <a:gd name="T9" fmla="*/ 150 h 3314"/>
                <a:gd name="T10" fmla="*/ 366 w 2359"/>
                <a:gd name="T11" fmla="*/ 279 h 3314"/>
                <a:gd name="T12" fmla="*/ 552 w 2359"/>
                <a:gd name="T13" fmla="*/ 441 h 3314"/>
                <a:gd name="T14" fmla="*/ 732 w 2359"/>
                <a:gd name="T15" fmla="*/ 612 h 3314"/>
                <a:gd name="T16" fmla="*/ 996 w 2359"/>
                <a:gd name="T17" fmla="*/ 903 h 3314"/>
                <a:gd name="T18" fmla="*/ 1230 w 2359"/>
                <a:gd name="T19" fmla="*/ 1212 h 3314"/>
                <a:gd name="T20" fmla="*/ 1400 w 2359"/>
                <a:gd name="T21" fmla="*/ 1482 h 3314"/>
                <a:gd name="T22" fmla="*/ 1548 w 2359"/>
                <a:gd name="T23" fmla="*/ 1761 h 3314"/>
                <a:gd name="T24" fmla="*/ 1665 w 2359"/>
                <a:gd name="T25" fmla="*/ 2040 h 3314"/>
                <a:gd name="T26" fmla="*/ 1751 w 2359"/>
                <a:gd name="T27" fmla="*/ 2295 h 3314"/>
                <a:gd name="T28" fmla="*/ 1809 w 2359"/>
                <a:gd name="T29" fmla="*/ 2511 h 3314"/>
                <a:gd name="T30" fmla="*/ 1863 w 2359"/>
                <a:gd name="T31" fmla="*/ 2778 h 3314"/>
                <a:gd name="T32" fmla="*/ 1890 w 2359"/>
                <a:gd name="T33" fmla="*/ 3012 h 3314"/>
                <a:gd name="T34" fmla="*/ 1905 w 2359"/>
                <a:gd name="T35" fmla="*/ 3312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folHlink">
                    <a:gamma/>
                    <a:shade val="46275"/>
                    <a:invGamma/>
                  </a:schemeClr>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9460" name="Arc 2052"/>
            <p:cNvSpPr>
              <a:spLocks/>
            </p:cNvSpPr>
            <p:nvPr/>
          </p:nvSpPr>
          <p:spPr bwMode="auto">
            <a:xfrm>
              <a:off x="-5295" y="3"/>
              <a:ext cx="10596" cy="8624"/>
            </a:xfrm>
            <a:custGeom>
              <a:avLst/>
              <a:gdLst>
                <a:gd name="G0" fmla="+- 21600 0 0"/>
                <a:gd name="G1" fmla="+- 21600 0 0"/>
                <a:gd name="G2" fmla="+- 21600 0 0"/>
                <a:gd name="T0" fmla="*/ 43200 w 43200"/>
                <a:gd name="T1" fmla="*/ 21600 h 43200"/>
                <a:gd name="T2" fmla="*/ 21600 w 43200"/>
                <a:gd name="T3" fmla="*/ 0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1" y="9670"/>
                    <a:pt x="9670" y="0"/>
                    <a:pt x="21599" y="0"/>
                  </a:cubicBezTo>
                </a:path>
                <a:path w="43200" h="43200" stroke="0" extrusionOk="0">
                  <a:moveTo>
                    <a:pt x="43200" y="21600"/>
                  </a:moveTo>
                  <a:cubicBezTo>
                    <a:pt x="43200" y="33529"/>
                    <a:pt x="33529" y="43200"/>
                    <a:pt x="21600" y="43200"/>
                  </a:cubicBezTo>
                  <a:cubicBezTo>
                    <a:pt x="9670" y="43200"/>
                    <a:pt x="0" y="33529"/>
                    <a:pt x="0" y="21600"/>
                  </a:cubicBezTo>
                  <a:cubicBezTo>
                    <a:pt x="-1" y="9670"/>
                    <a:pt x="9670" y="0"/>
                    <a:pt x="21599" y="0"/>
                  </a:cubicBezTo>
                  <a:lnTo>
                    <a:pt x="21600" y="21600"/>
                  </a:lnTo>
                  <a:close/>
                </a:path>
              </a:pathLst>
            </a:custGeom>
            <a:noFill/>
            <a:ln w="12700" cap="sq">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19461" name="Rectangle 2053"/>
          <p:cNvSpPr>
            <a:spLocks noGrp="1" noChangeArrowheads="1"/>
          </p:cNvSpPr>
          <p:nvPr>
            <p:ph type="title"/>
          </p:nvPr>
        </p:nvSpPr>
        <p:spPr bwMode="auto">
          <a:xfrm>
            <a:off x="750889" y="650240"/>
            <a:ext cx="8888413"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9462" name="Rectangle 2054"/>
          <p:cNvSpPr>
            <a:spLocks noGrp="1" noChangeArrowheads="1"/>
          </p:cNvSpPr>
          <p:nvPr>
            <p:ph type="body" idx="1"/>
          </p:nvPr>
        </p:nvSpPr>
        <p:spPr bwMode="auto">
          <a:xfrm>
            <a:off x="750888" y="2113280"/>
            <a:ext cx="8549640" cy="4389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182562" tIns="46038" rIns="1825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3" name="Rectangle 2055"/>
          <p:cNvSpPr>
            <a:spLocks noGrp="1" noChangeArrowheads="1"/>
          </p:cNvSpPr>
          <p:nvPr>
            <p:ph type="dt" sz="half" idx="2"/>
          </p:nvPr>
        </p:nvSpPr>
        <p:spPr bwMode="auto">
          <a:xfrm>
            <a:off x="7936707" y="6871547"/>
            <a:ext cx="2095500" cy="40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endParaRPr lang="en-US"/>
          </a:p>
        </p:txBody>
      </p:sp>
      <p:sp>
        <p:nvSpPr>
          <p:cNvPr id="19464" name="Rectangle 2056"/>
          <p:cNvSpPr>
            <a:spLocks noGrp="1" noChangeArrowheads="1"/>
          </p:cNvSpPr>
          <p:nvPr>
            <p:ph type="ftr" sz="quarter" idx="3"/>
          </p:nvPr>
        </p:nvSpPr>
        <p:spPr bwMode="auto">
          <a:xfrm>
            <a:off x="750888" y="6790267"/>
            <a:ext cx="4693920" cy="48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l">
              <a:defRPr sz="1400"/>
            </a:lvl1pPr>
          </a:lstStyle>
          <a:p>
            <a:endParaRPr lang="en-US"/>
          </a:p>
        </p:txBody>
      </p:sp>
      <p:sp>
        <p:nvSpPr>
          <p:cNvPr id="19465" name="Rectangle 2057"/>
          <p:cNvSpPr>
            <a:spLocks noGrp="1" noChangeArrowheads="1"/>
          </p:cNvSpPr>
          <p:nvPr>
            <p:ph type="sldNum" sz="quarter" idx="4"/>
          </p:nvPr>
        </p:nvSpPr>
        <p:spPr bwMode="auto">
          <a:xfrm>
            <a:off x="7919244" y="6558281"/>
            <a:ext cx="2095500" cy="40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0" rIns="92075" bIns="0" numCol="1" anchor="b" anchorCtr="0" compatLnSpc="1">
            <a:prstTxWarp prst="textNoShape">
              <a:avLst/>
            </a:prstTxWarp>
          </a:bodyPr>
          <a:lstStyle>
            <a:lvl2pPr lvl="1" algn="r">
              <a:defRPr sz="1400">
                <a:latin typeface="+mj-lt"/>
              </a:defRPr>
            </a:lvl2pPr>
          </a:lstStyle>
          <a:p>
            <a:pPr lvl="1"/>
            <a:fld id="{B7CA72BA-F077-4C5D-9960-6776522959F9}" type="slidenum">
              <a:rPr lang="en-US"/>
              <a:pPr lvl="1"/>
              <a:t>‹#›</a:t>
            </a:fld>
            <a:endParaRPr lang="en-US">
              <a:latin typeface="+mn-lt"/>
            </a:endParaRPr>
          </a:p>
        </p:txBody>
      </p:sp>
    </p:spTree>
  </p:cSld>
  <p:clrMap bg1="dk2" tx1="lt1" bg2="dk1"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Lst>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lnSpc>
          <a:spcPct val="90000"/>
        </a:lnSpc>
        <a:spcBef>
          <a:spcPct val="20000"/>
        </a:spcBef>
        <a:spcAft>
          <a:spcPct val="0"/>
        </a:spcAft>
        <a:buClr>
          <a:schemeClr val="tx2"/>
        </a:buClr>
        <a:buSzPct val="75000"/>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latin typeface="+mn-lt"/>
        </a:defRPr>
      </a:lvl2pPr>
      <a:lvl3pPr marL="1143000" indent="-228600" algn="l" rtl="0" fontAlgn="base">
        <a:spcBef>
          <a:spcPct val="20000"/>
        </a:spcBef>
        <a:spcAft>
          <a:spcPct val="0"/>
        </a:spcAft>
        <a:buClr>
          <a:srgbClr val="00CCFF"/>
        </a:buClr>
        <a:buSzPct val="65000"/>
        <a:buFont typeface="Wingdings" pitchFamily="2" charset="2"/>
        <a:buChar char="l"/>
        <a:defRPr sz="2400">
          <a:solidFill>
            <a:schemeClr val="tx1"/>
          </a:solidFill>
          <a:latin typeface="+mn-lt"/>
        </a:defRPr>
      </a:lvl3pPr>
      <a:lvl4pPr marL="1600200" indent="-228600" algn="l" rtl="0" fontAlgn="base">
        <a:spcBef>
          <a:spcPct val="20000"/>
        </a:spcBef>
        <a:spcAft>
          <a:spcPct val="0"/>
        </a:spcAft>
        <a:buClr>
          <a:schemeClr val="tx1"/>
        </a:buClr>
        <a:buChar char="–"/>
        <a:defRPr sz="2000">
          <a:solidFill>
            <a:schemeClr val="tx1"/>
          </a:solidFill>
          <a:latin typeface="+mn-lt"/>
        </a:defRPr>
      </a:lvl4pPr>
      <a:lvl5pPr marL="2057400" indent="-228600" algn="l" rtl="0" fontAlgn="base">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title"/>
          </p:nvPr>
        </p:nvSpPr>
        <p:spPr>
          <a:xfrm>
            <a:off x="838202" y="243840"/>
            <a:ext cx="7962901" cy="1219200"/>
          </a:xfrm>
        </p:spPr>
        <p:txBody>
          <a:bodyPr/>
          <a:lstStyle/>
          <a:p>
            <a:pPr algn="ctr"/>
            <a:r>
              <a:rPr lang="en-US" sz="4000" dirty="0" smtClean="0"/>
              <a:t>Blood Borne Pathogens</a:t>
            </a:r>
            <a:br>
              <a:rPr lang="en-US" sz="4000" dirty="0" smtClean="0"/>
            </a:br>
            <a:r>
              <a:rPr lang="en-US" sz="3200" dirty="0" smtClean="0"/>
              <a:t>29 CFR 1910.1030          </a:t>
            </a:r>
            <a:endParaRPr lang="en-US" sz="3200" dirty="0"/>
          </a:p>
        </p:txBody>
      </p:sp>
      <p:sp>
        <p:nvSpPr>
          <p:cNvPr id="4101" name="Rectangle 5"/>
          <p:cNvSpPr>
            <a:spLocks noGrp="1" noChangeArrowheads="1"/>
          </p:cNvSpPr>
          <p:nvPr>
            <p:ph idx="1"/>
          </p:nvPr>
        </p:nvSpPr>
        <p:spPr>
          <a:xfrm>
            <a:off x="750888" y="1869440"/>
            <a:ext cx="8549640" cy="5120640"/>
          </a:xfrm>
        </p:spPr>
        <p:txBody>
          <a:bodyPr/>
          <a:lstStyle/>
          <a:p>
            <a:pPr marL="0" indent="0">
              <a:buNone/>
            </a:pPr>
            <a:r>
              <a:rPr lang="en-US" sz="2800" dirty="0" smtClean="0"/>
              <a:t>Could you contact a disease at work?</a:t>
            </a:r>
            <a:r>
              <a:rPr lang="en-US" sz="2800" dirty="0"/>
              <a:t/>
            </a:r>
            <a:br>
              <a:rPr lang="en-US" sz="2800" dirty="0"/>
            </a:br>
            <a:endParaRPr lang="en-US" sz="2800" dirty="0"/>
          </a:p>
          <a:p>
            <a:pPr>
              <a:buFont typeface="Wingdings" pitchFamily="2" charset="2"/>
              <a:buChar char="l"/>
            </a:pPr>
            <a:r>
              <a:rPr lang="en-US" sz="2800" dirty="0"/>
              <a:t> </a:t>
            </a:r>
            <a:r>
              <a:rPr lang="en-US" sz="2800" dirty="0" smtClean="0"/>
              <a:t>Administering first aid?</a:t>
            </a:r>
          </a:p>
          <a:p>
            <a:pPr>
              <a:buFont typeface="Wingdings" pitchFamily="2" charset="2"/>
              <a:buChar char="l"/>
            </a:pPr>
            <a:endParaRPr lang="en-US" sz="2800" dirty="0"/>
          </a:p>
          <a:p>
            <a:pPr>
              <a:buFont typeface="Wingdings" pitchFamily="2" charset="2"/>
              <a:buChar char="l"/>
            </a:pPr>
            <a:r>
              <a:rPr lang="en-US" sz="2800" dirty="0"/>
              <a:t> </a:t>
            </a:r>
            <a:r>
              <a:rPr lang="en-US" sz="2800" dirty="0" smtClean="0"/>
              <a:t>Cleaning a restroom?</a:t>
            </a:r>
          </a:p>
          <a:p>
            <a:pPr>
              <a:buFont typeface="Wingdings" pitchFamily="2" charset="2"/>
              <a:buChar char="l"/>
            </a:pPr>
            <a:endParaRPr lang="en-US" sz="2800" dirty="0" smtClean="0"/>
          </a:p>
          <a:p>
            <a:pPr>
              <a:buFont typeface="Wingdings" pitchFamily="2" charset="2"/>
              <a:buChar char="l"/>
            </a:pPr>
            <a:r>
              <a:rPr lang="en-US" sz="2800" dirty="0"/>
              <a:t> </a:t>
            </a:r>
            <a:r>
              <a:rPr lang="en-US" sz="2800" dirty="0" smtClean="0"/>
              <a:t>Using a tool covered with dried blood?</a:t>
            </a:r>
          </a:p>
          <a:p>
            <a:pPr marL="0" indent="0">
              <a:buNone/>
            </a:pPr>
            <a:endParaRPr lang="en-US" sz="2800" dirty="0" smtClean="0"/>
          </a:p>
          <a:p>
            <a:pPr>
              <a:buFont typeface="Wingdings" pitchFamily="2" charset="2"/>
              <a:buChar char="l"/>
            </a:pPr>
            <a:r>
              <a:rPr lang="en-US" sz="2800" dirty="0" smtClean="0"/>
              <a:t>A co-worker sneezes on you?</a:t>
            </a:r>
            <a:endParaRPr lang="en-US" sz="2800" dirty="0"/>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4101">
                                            <p:txEl>
                                              <p:pRg st="0" end="0"/>
                                            </p:txEl>
                                          </p:spTgt>
                                        </p:tgtEl>
                                        <p:attrNameLst>
                                          <p:attrName>style.visibility</p:attrName>
                                        </p:attrNameLst>
                                      </p:cBhvr>
                                      <p:to>
                                        <p:strVal val="visible"/>
                                      </p:to>
                                    </p:set>
                                    <p:anim calcmode="lin" valueType="num">
                                      <p:cBhvr additive="base">
                                        <p:cTn id="12" dur="500" fill="hold"/>
                                        <p:tgtEl>
                                          <p:spTgt spid="4101">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101">
                                            <p:txEl>
                                              <p:pRg st="0" end="0"/>
                                            </p:txEl>
                                          </p:spTgt>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4101">
                                            <p:txEl>
                                              <p:pRg st="1" end="1"/>
                                            </p:txEl>
                                          </p:spTgt>
                                        </p:tgtEl>
                                        <p:attrNameLst>
                                          <p:attrName>style.visibility</p:attrName>
                                        </p:attrNameLst>
                                      </p:cBhvr>
                                      <p:to>
                                        <p:strVal val="visible"/>
                                      </p:to>
                                    </p:set>
                                    <p:anim calcmode="lin" valueType="num">
                                      <p:cBhvr additive="base">
                                        <p:cTn id="17" dur="500" fill="hold"/>
                                        <p:tgtEl>
                                          <p:spTgt spid="4101">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101">
                                            <p:txEl>
                                              <p:pRg st="1" end="1"/>
                                            </p:txEl>
                                          </p:spTgt>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1" fill="hold" grpId="0" nodeType="afterEffect">
                                  <p:stCondLst>
                                    <p:cond delay="0"/>
                                  </p:stCondLst>
                                  <p:childTnLst>
                                    <p:set>
                                      <p:cBhvr>
                                        <p:cTn id="21" dur="1" fill="hold">
                                          <p:stCondLst>
                                            <p:cond delay="0"/>
                                          </p:stCondLst>
                                        </p:cTn>
                                        <p:tgtEl>
                                          <p:spTgt spid="4101">
                                            <p:txEl>
                                              <p:pRg st="3" end="3"/>
                                            </p:txEl>
                                          </p:spTgt>
                                        </p:tgtEl>
                                        <p:attrNameLst>
                                          <p:attrName>style.visibility</p:attrName>
                                        </p:attrNameLst>
                                      </p:cBhvr>
                                      <p:to>
                                        <p:strVal val="visible"/>
                                      </p:to>
                                    </p:set>
                                    <p:anim calcmode="lin" valueType="num">
                                      <p:cBhvr additive="base">
                                        <p:cTn id="22" dur="500" fill="hold"/>
                                        <p:tgtEl>
                                          <p:spTgt spid="4101">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101">
                                            <p:txEl>
                                              <p:pRg st="3" end="3"/>
                                            </p:txEl>
                                          </p:spTgt>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2" presetClass="entr" presetSubtype="1" fill="hold" grpId="0" nodeType="afterEffect">
                                  <p:stCondLst>
                                    <p:cond delay="0"/>
                                  </p:stCondLst>
                                  <p:childTnLst>
                                    <p:set>
                                      <p:cBhvr>
                                        <p:cTn id="26" dur="1" fill="hold">
                                          <p:stCondLst>
                                            <p:cond delay="0"/>
                                          </p:stCondLst>
                                        </p:cTn>
                                        <p:tgtEl>
                                          <p:spTgt spid="4101">
                                            <p:txEl>
                                              <p:pRg st="5" end="5"/>
                                            </p:txEl>
                                          </p:spTgt>
                                        </p:tgtEl>
                                        <p:attrNameLst>
                                          <p:attrName>style.visibility</p:attrName>
                                        </p:attrNameLst>
                                      </p:cBhvr>
                                      <p:to>
                                        <p:strVal val="visible"/>
                                      </p:to>
                                    </p:set>
                                    <p:anim calcmode="lin" valueType="num">
                                      <p:cBhvr additive="base">
                                        <p:cTn id="27" dur="500" fill="hold"/>
                                        <p:tgtEl>
                                          <p:spTgt spid="4101">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101">
                                            <p:txEl>
                                              <p:pRg st="5" end="5"/>
                                            </p:txEl>
                                          </p:spTgt>
                                        </p:tgtEl>
                                        <p:attrNameLst>
                                          <p:attrName>ppt_y</p:attrName>
                                        </p:attrNameLst>
                                      </p:cBhvr>
                                      <p:tavLst>
                                        <p:tav tm="0">
                                          <p:val>
                                            <p:strVal val="0-#ppt_h/2"/>
                                          </p:val>
                                        </p:tav>
                                        <p:tav tm="100000">
                                          <p:val>
                                            <p:strVal val="#ppt_y"/>
                                          </p:val>
                                        </p:tav>
                                      </p:tavLst>
                                    </p:anim>
                                  </p:childTnLst>
                                </p:cTn>
                              </p:par>
                            </p:childTnLst>
                          </p:cTn>
                        </p:par>
                        <p:par>
                          <p:cTn id="29" fill="hold">
                            <p:stCondLst>
                              <p:cond delay="2500"/>
                            </p:stCondLst>
                            <p:childTnLst>
                              <p:par>
                                <p:cTn id="30" presetID="2" presetClass="entr" presetSubtype="1" fill="hold" grpId="0" nodeType="afterEffect">
                                  <p:stCondLst>
                                    <p:cond delay="0"/>
                                  </p:stCondLst>
                                  <p:childTnLst>
                                    <p:set>
                                      <p:cBhvr>
                                        <p:cTn id="31" dur="1" fill="hold">
                                          <p:stCondLst>
                                            <p:cond delay="0"/>
                                          </p:stCondLst>
                                        </p:cTn>
                                        <p:tgtEl>
                                          <p:spTgt spid="4101">
                                            <p:txEl>
                                              <p:pRg st="7" end="7"/>
                                            </p:txEl>
                                          </p:spTgt>
                                        </p:tgtEl>
                                        <p:attrNameLst>
                                          <p:attrName>style.visibility</p:attrName>
                                        </p:attrNameLst>
                                      </p:cBhvr>
                                      <p:to>
                                        <p:strVal val="visible"/>
                                      </p:to>
                                    </p:set>
                                    <p:anim calcmode="lin" valueType="num">
                                      <p:cBhvr additive="base">
                                        <p:cTn id="32" dur="500" fill="hold"/>
                                        <p:tgtEl>
                                          <p:spTgt spid="4101">
                                            <p:txEl>
                                              <p:pRg st="7" end="7"/>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4101">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888413" cy="1143000"/>
          </a:xfrm>
        </p:spPr>
        <p:txBody>
          <a:bodyPr/>
          <a:lstStyle/>
          <a:p>
            <a:pPr algn="ctr"/>
            <a:r>
              <a:rPr lang="en-US" sz="4000" dirty="0" smtClean="0"/>
              <a:t>Exposure Control Plan (ECP)</a:t>
            </a:r>
            <a:endParaRPr lang="en-US" sz="4000" dirty="0"/>
          </a:p>
        </p:txBody>
      </p:sp>
      <p:sp>
        <p:nvSpPr>
          <p:cNvPr id="3" name="Content Placeholder 2"/>
          <p:cNvSpPr>
            <a:spLocks noGrp="1"/>
          </p:cNvSpPr>
          <p:nvPr>
            <p:ph idx="1"/>
          </p:nvPr>
        </p:nvSpPr>
        <p:spPr>
          <a:xfrm>
            <a:off x="762000" y="1447800"/>
            <a:ext cx="8549640" cy="5638800"/>
          </a:xfrm>
        </p:spPr>
        <p:txBody>
          <a:bodyPr/>
          <a:lstStyle/>
          <a:p>
            <a:r>
              <a:rPr lang="en-US" sz="2800" dirty="0" smtClean="0"/>
              <a:t>Potential exposure determination</a:t>
            </a:r>
          </a:p>
          <a:p>
            <a:endParaRPr lang="en-US" sz="2800" dirty="0"/>
          </a:p>
          <a:p>
            <a:r>
              <a:rPr lang="en-US" sz="2800" dirty="0" smtClean="0"/>
              <a:t>Follow safe work practices</a:t>
            </a:r>
          </a:p>
          <a:p>
            <a:endParaRPr lang="en-US" sz="2800" dirty="0"/>
          </a:p>
          <a:p>
            <a:r>
              <a:rPr lang="en-US" sz="2800" dirty="0" smtClean="0"/>
              <a:t>Decontamination of equipment</a:t>
            </a:r>
          </a:p>
          <a:p>
            <a:endParaRPr lang="en-US" sz="2800" dirty="0"/>
          </a:p>
          <a:p>
            <a:r>
              <a:rPr lang="en-US" sz="2800" dirty="0" smtClean="0"/>
              <a:t>Use proper personal protective equipment  (PPE)</a:t>
            </a:r>
          </a:p>
          <a:p>
            <a:endParaRPr lang="en-US" sz="2800" dirty="0"/>
          </a:p>
          <a:p>
            <a:r>
              <a:rPr lang="en-US" sz="2800" dirty="0" smtClean="0"/>
              <a:t>Proper handling of bio waste and use of  labels and signs</a:t>
            </a:r>
          </a:p>
          <a:p>
            <a:endParaRPr lang="en-US" sz="2800" dirty="0"/>
          </a:p>
          <a:p>
            <a:r>
              <a:rPr lang="en-US" sz="2800" dirty="0" smtClean="0"/>
              <a:t>Follow training and recordkeeping requirements</a:t>
            </a:r>
          </a:p>
          <a:p>
            <a:endParaRPr lang="en-US" sz="2800" dirty="0"/>
          </a:p>
          <a:p>
            <a:endParaRPr lang="en-US" sz="2800" dirty="0"/>
          </a:p>
        </p:txBody>
      </p:sp>
    </p:spTree>
    <p:extLst>
      <p:ext uri="{BB962C8B-B14F-4D97-AF65-F5344CB8AC3E}">
        <p14:creationId xmlns:p14="http://schemas.microsoft.com/office/powerpoint/2010/main" val="3957707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888413" cy="1143000"/>
          </a:xfrm>
        </p:spPr>
        <p:txBody>
          <a:bodyPr/>
          <a:lstStyle/>
          <a:p>
            <a:pPr algn="ctr"/>
            <a:r>
              <a:rPr lang="en-US" sz="4000" dirty="0" smtClean="0"/>
              <a:t>Who Must be Trained</a:t>
            </a:r>
            <a:endParaRPr lang="en-US" sz="4000" dirty="0"/>
          </a:p>
        </p:txBody>
      </p:sp>
      <p:sp>
        <p:nvSpPr>
          <p:cNvPr id="3" name="Content Placeholder 2"/>
          <p:cNvSpPr>
            <a:spLocks noGrp="1"/>
          </p:cNvSpPr>
          <p:nvPr>
            <p:ph idx="1"/>
          </p:nvPr>
        </p:nvSpPr>
        <p:spPr>
          <a:xfrm>
            <a:off x="762000" y="1447800"/>
            <a:ext cx="8549640" cy="5638800"/>
          </a:xfrm>
        </p:spPr>
        <p:txBody>
          <a:bodyPr/>
          <a:lstStyle/>
          <a:p>
            <a:endParaRPr lang="en-US" sz="2800" dirty="0"/>
          </a:p>
          <a:p>
            <a:r>
              <a:rPr lang="en-US" sz="2800" dirty="0" smtClean="0"/>
              <a:t>All employees with occupational exposure to blood or other potentially infectious material (OPIM)</a:t>
            </a:r>
          </a:p>
          <a:p>
            <a:endParaRPr lang="en-US" sz="2800" dirty="0"/>
          </a:p>
          <a:p>
            <a:r>
              <a:rPr lang="en-US" sz="2800" dirty="0" smtClean="0"/>
              <a:t>Employees who are trained in first aid and CPR</a:t>
            </a:r>
          </a:p>
          <a:p>
            <a:endParaRPr lang="en-US" sz="2800" dirty="0"/>
          </a:p>
          <a:p>
            <a:endParaRPr lang="en-US" sz="2800" dirty="0" smtClean="0"/>
          </a:p>
          <a:p>
            <a:endParaRPr lang="en-US" sz="2800" dirty="0"/>
          </a:p>
          <a:p>
            <a:endParaRPr lang="en-US" sz="2800" dirty="0"/>
          </a:p>
        </p:txBody>
      </p:sp>
    </p:spTree>
    <p:extLst>
      <p:ext uri="{BB962C8B-B14F-4D97-AF65-F5344CB8AC3E}">
        <p14:creationId xmlns:p14="http://schemas.microsoft.com/office/powerpoint/2010/main" val="33563061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888413" cy="1219200"/>
          </a:xfrm>
        </p:spPr>
        <p:txBody>
          <a:bodyPr/>
          <a:lstStyle/>
          <a:p>
            <a:pPr algn="ctr"/>
            <a:r>
              <a:rPr lang="en-US" sz="4000" dirty="0" smtClean="0"/>
              <a:t>Universal Precautions</a:t>
            </a:r>
            <a:endParaRPr lang="en-US" sz="4000" dirty="0"/>
          </a:p>
        </p:txBody>
      </p:sp>
      <p:sp>
        <p:nvSpPr>
          <p:cNvPr id="3" name="Content Placeholder 2"/>
          <p:cNvSpPr>
            <a:spLocks noGrp="1"/>
          </p:cNvSpPr>
          <p:nvPr>
            <p:ph idx="1"/>
          </p:nvPr>
        </p:nvSpPr>
        <p:spPr>
          <a:xfrm>
            <a:off x="750888" y="1524000"/>
            <a:ext cx="8549640" cy="5410200"/>
          </a:xfrm>
        </p:spPr>
        <p:txBody>
          <a:bodyPr/>
          <a:lstStyle/>
          <a:p>
            <a:r>
              <a:rPr lang="en-US" sz="2800" dirty="0" smtClean="0"/>
              <a:t>Treat all blood and bodily fluids as if they are contaminated.</a:t>
            </a:r>
          </a:p>
          <a:p>
            <a:endParaRPr lang="en-US" sz="2800" dirty="0"/>
          </a:p>
          <a:p>
            <a:r>
              <a:rPr lang="en-US" sz="2800" dirty="0" smtClean="0"/>
              <a:t>Perform proper clean up and decontamination</a:t>
            </a:r>
          </a:p>
          <a:p>
            <a:pPr marL="0" indent="0">
              <a:buNone/>
            </a:pPr>
            <a:endParaRPr lang="en-US" sz="2800" dirty="0"/>
          </a:p>
          <a:p>
            <a:r>
              <a:rPr lang="en-US" sz="2800" u="sng" dirty="0" smtClean="0"/>
              <a:t>Always</a:t>
            </a:r>
            <a:r>
              <a:rPr lang="en-US" sz="2800" dirty="0" smtClean="0"/>
              <a:t> wear appropriate PPE such as vinyl or nitrile gloves, gown or apron when handling any type of bodily fluid.</a:t>
            </a:r>
          </a:p>
          <a:p>
            <a:endParaRPr lang="en-US" sz="2800" dirty="0"/>
          </a:p>
        </p:txBody>
      </p:sp>
    </p:spTree>
    <p:extLst>
      <p:ext uri="{BB962C8B-B14F-4D97-AF65-F5344CB8AC3E}">
        <p14:creationId xmlns:p14="http://schemas.microsoft.com/office/powerpoint/2010/main" val="18857724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888413" cy="1219200"/>
          </a:xfrm>
        </p:spPr>
        <p:txBody>
          <a:bodyPr/>
          <a:lstStyle/>
          <a:p>
            <a:pPr algn="ctr"/>
            <a:r>
              <a:rPr lang="en-US" sz="4000" dirty="0" smtClean="0"/>
              <a:t>Protective Equipment</a:t>
            </a:r>
            <a:endParaRPr lang="en-US" sz="4000" dirty="0"/>
          </a:p>
        </p:txBody>
      </p:sp>
      <p:sp>
        <p:nvSpPr>
          <p:cNvPr id="3" name="Content Placeholder 2"/>
          <p:cNvSpPr>
            <a:spLocks noGrp="1"/>
          </p:cNvSpPr>
          <p:nvPr>
            <p:ph idx="1"/>
          </p:nvPr>
        </p:nvSpPr>
        <p:spPr>
          <a:xfrm>
            <a:off x="750888" y="1676400"/>
            <a:ext cx="8549640" cy="4495800"/>
          </a:xfrm>
        </p:spPr>
        <p:txBody>
          <a:bodyPr/>
          <a:lstStyle/>
          <a:p>
            <a:r>
              <a:rPr lang="en-US" sz="2800" dirty="0" smtClean="0"/>
              <a:t>Bleeding control – </a:t>
            </a:r>
            <a:r>
              <a:rPr lang="en-US" sz="2800" dirty="0"/>
              <a:t>N</a:t>
            </a:r>
            <a:r>
              <a:rPr lang="en-US" sz="2800" dirty="0" smtClean="0"/>
              <a:t>itrile or vinyl gloves</a:t>
            </a:r>
          </a:p>
          <a:p>
            <a:endParaRPr lang="en-US" sz="2800" dirty="0"/>
          </a:p>
          <a:p>
            <a:r>
              <a:rPr lang="en-US" sz="2800" dirty="0" smtClean="0"/>
              <a:t>Spurting blood – Nitrile or vinyl gloves, protective clothing such as smocks or aprons, respiratory mask, eye and face protection such as safety glasses or face shields</a:t>
            </a:r>
          </a:p>
          <a:p>
            <a:endParaRPr lang="en-US" sz="2800" dirty="0"/>
          </a:p>
          <a:p>
            <a:r>
              <a:rPr lang="en-US" sz="2800" dirty="0" smtClean="0"/>
              <a:t>Post accident clean up or janitorial work – use nitrile or vinyl gloves.</a:t>
            </a:r>
            <a:endParaRPr lang="en-US" sz="2800" dirty="0"/>
          </a:p>
        </p:txBody>
      </p:sp>
    </p:spTree>
    <p:extLst>
      <p:ext uri="{BB962C8B-B14F-4D97-AF65-F5344CB8AC3E}">
        <p14:creationId xmlns:p14="http://schemas.microsoft.com/office/powerpoint/2010/main" val="125202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Decontamination</a:t>
            </a:r>
            <a:endParaRPr lang="en-US" sz="4000" dirty="0"/>
          </a:p>
        </p:txBody>
      </p:sp>
      <p:sp>
        <p:nvSpPr>
          <p:cNvPr id="3" name="Content Placeholder 2"/>
          <p:cNvSpPr>
            <a:spLocks noGrp="1"/>
          </p:cNvSpPr>
          <p:nvPr>
            <p:ph idx="1"/>
          </p:nvPr>
        </p:nvSpPr>
        <p:spPr/>
        <p:txBody>
          <a:bodyPr/>
          <a:lstStyle/>
          <a:p>
            <a:r>
              <a:rPr lang="en-US" sz="2800" dirty="0" smtClean="0"/>
              <a:t>Solution of ¼ cup of bleach per gallon of </a:t>
            </a:r>
            <a:r>
              <a:rPr lang="en-US" sz="2800" dirty="0" smtClean="0"/>
              <a:t>water</a:t>
            </a:r>
          </a:p>
          <a:p>
            <a:endParaRPr lang="en-US" sz="2800" dirty="0"/>
          </a:p>
          <a:p>
            <a:r>
              <a:rPr lang="en-US" sz="2800" dirty="0" smtClean="0"/>
              <a:t>Properly </a:t>
            </a:r>
            <a:r>
              <a:rPr lang="en-US" sz="2800" dirty="0" smtClean="0"/>
              <a:t>dispose of contaminated PPE, towels or rags</a:t>
            </a:r>
          </a:p>
          <a:p>
            <a:endParaRPr lang="en-US" sz="2800" dirty="0"/>
          </a:p>
          <a:p>
            <a:endParaRPr lang="en-US" sz="2800" dirty="0"/>
          </a:p>
        </p:txBody>
      </p:sp>
    </p:spTree>
    <p:extLst>
      <p:ext uri="{BB962C8B-B14F-4D97-AF65-F5344CB8AC3E}">
        <p14:creationId xmlns:p14="http://schemas.microsoft.com/office/powerpoint/2010/main" val="31202849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0889" y="650240"/>
            <a:ext cx="8888413" cy="1026160"/>
          </a:xfrm>
        </p:spPr>
        <p:txBody>
          <a:bodyPr/>
          <a:lstStyle/>
          <a:p>
            <a:pPr algn="ctr"/>
            <a:r>
              <a:rPr lang="en-US" sz="4000" dirty="0" smtClean="0"/>
              <a:t>Safe Work Practices</a:t>
            </a:r>
            <a:endParaRPr lang="en-US" sz="4000" dirty="0"/>
          </a:p>
        </p:txBody>
      </p:sp>
      <p:sp>
        <p:nvSpPr>
          <p:cNvPr id="3" name="Content Placeholder 2"/>
          <p:cNvSpPr>
            <a:spLocks noGrp="1"/>
          </p:cNvSpPr>
          <p:nvPr>
            <p:ph idx="1"/>
          </p:nvPr>
        </p:nvSpPr>
        <p:spPr>
          <a:xfrm>
            <a:off x="750888" y="1752600"/>
            <a:ext cx="8549640" cy="4749800"/>
          </a:xfrm>
        </p:spPr>
        <p:txBody>
          <a:bodyPr/>
          <a:lstStyle/>
          <a:p>
            <a:r>
              <a:rPr lang="en-US" sz="2800" dirty="0" smtClean="0"/>
              <a:t>Remove contaminated PPE or  clothing as soon as possible</a:t>
            </a:r>
          </a:p>
          <a:p>
            <a:endParaRPr lang="en-US" sz="2800" dirty="0"/>
          </a:p>
          <a:p>
            <a:r>
              <a:rPr lang="en-US" sz="2800" dirty="0" smtClean="0"/>
              <a:t>Clean and disinfect contaminated equipment and work surfaces</a:t>
            </a:r>
          </a:p>
          <a:p>
            <a:endParaRPr lang="en-US" sz="2800" dirty="0"/>
          </a:p>
          <a:p>
            <a:r>
              <a:rPr lang="en-US" sz="2800" dirty="0" smtClean="0"/>
              <a:t>Thoroughly wash up immediately after exposure</a:t>
            </a:r>
          </a:p>
          <a:p>
            <a:endParaRPr lang="en-US" sz="2800" dirty="0"/>
          </a:p>
          <a:p>
            <a:r>
              <a:rPr lang="en-US" sz="2800" dirty="0" smtClean="0"/>
              <a:t>Properly dispose of contaminated </a:t>
            </a:r>
            <a:r>
              <a:rPr lang="en-US" sz="2800" dirty="0" smtClean="0"/>
              <a:t>items</a:t>
            </a:r>
          </a:p>
          <a:p>
            <a:endParaRPr lang="en-US" sz="2800" dirty="0"/>
          </a:p>
          <a:p>
            <a:r>
              <a:rPr lang="en-US" sz="2800" dirty="0" smtClean="0"/>
              <a:t>Avoid cross contamination</a:t>
            </a:r>
            <a:endParaRPr lang="en-US" sz="2800" dirty="0" smtClean="0"/>
          </a:p>
          <a:p>
            <a:endParaRPr lang="en-US" sz="2800" dirty="0"/>
          </a:p>
        </p:txBody>
      </p:sp>
    </p:spTree>
    <p:extLst>
      <p:ext uri="{BB962C8B-B14F-4D97-AF65-F5344CB8AC3E}">
        <p14:creationId xmlns:p14="http://schemas.microsoft.com/office/powerpoint/2010/main" val="29043516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Regulated Medical Waste</a:t>
            </a:r>
            <a:endParaRPr lang="en-US" sz="4000" dirty="0"/>
          </a:p>
        </p:txBody>
      </p:sp>
      <p:sp>
        <p:nvSpPr>
          <p:cNvPr id="3" name="Content Placeholder 2"/>
          <p:cNvSpPr>
            <a:spLocks noGrp="1"/>
          </p:cNvSpPr>
          <p:nvPr>
            <p:ph idx="1"/>
          </p:nvPr>
        </p:nvSpPr>
        <p:spPr>
          <a:xfrm>
            <a:off x="750888" y="2113280"/>
            <a:ext cx="8549640" cy="4973320"/>
          </a:xfrm>
        </p:spPr>
        <p:txBody>
          <a:bodyPr/>
          <a:lstStyle/>
          <a:p>
            <a:r>
              <a:rPr lang="en-US" sz="2800" dirty="0" smtClean="0"/>
              <a:t>Liquid or semi liquid blood or OPIM (other potentially infectious materials)</a:t>
            </a:r>
          </a:p>
          <a:p>
            <a:endParaRPr lang="en-US" sz="2800" dirty="0"/>
          </a:p>
          <a:p>
            <a:r>
              <a:rPr lang="en-US" sz="2800" dirty="0" smtClean="0"/>
              <a:t>Contaminated items that would release blood or OPIM when compressed</a:t>
            </a:r>
          </a:p>
          <a:p>
            <a:endParaRPr lang="en-US" sz="2800" dirty="0"/>
          </a:p>
          <a:p>
            <a:r>
              <a:rPr lang="en-US" sz="2800" dirty="0" smtClean="0"/>
              <a:t>Contaminated sharps</a:t>
            </a:r>
            <a:endParaRPr lang="en-US" sz="2800" dirty="0"/>
          </a:p>
        </p:txBody>
      </p:sp>
    </p:spTree>
    <p:extLst>
      <p:ext uri="{BB962C8B-B14F-4D97-AF65-F5344CB8AC3E}">
        <p14:creationId xmlns:p14="http://schemas.microsoft.com/office/powerpoint/2010/main" val="6369907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Labels and Signs</a:t>
            </a:r>
            <a:endParaRPr lang="en-US" sz="4000" dirty="0"/>
          </a:p>
        </p:txBody>
      </p:sp>
      <p:sp>
        <p:nvSpPr>
          <p:cNvPr id="3" name="Content Placeholder 2"/>
          <p:cNvSpPr>
            <a:spLocks noGrp="1"/>
          </p:cNvSpPr>
          <p:nvPr>
            <p:ph idx="1"/>
          </p:nvPr>
        </p:nvSpPr>
        <p:spPr>
          <a:xfrm>
            <a:off x="750888" y="2113280"/>
            <a:ext cx="8549640" cy="4973320"/>
          </a:xfrm>
        </p:spPr>
        <p:txBody>
          <a:bodyPr/>
          <a:lstStyle/>
          <a:p>
            <a:r>
              <a:rPr lang="en-US" sz="2800" dirty="0" smtClean="0"/>
              <a:t>Labels must include the universal biohazard symbol, and the term “Biohazard” must be attached to:</a:t>
            </a:r>
          </a:p>
          <a:p>
            <a:pPr marL="0" indent="0">
              <a:buNone/>
            </a:pPr>
            <a:endParaRPr lang="en-US" sz="2800" dirty="0" smtClean="0"/>
          </a:p>
          <a:p>
            <a:pPr marL="0" indent="0">
              <a:buNone/>
            </a:pPr>
            <a:r>
              <a:rPr lang="en-US" sz="2800" dirty="0" smtClean="0"/>
              <a:t>- Containers of regulated biohazard waste</a:t>
            </a:r>
          </a:p>
          <a:p>
            <a:pPr marL="0" indent="0">
              <a:buNone/>
            </a:pPr>
            <a:endParaRPr lang="en-US" sz="2800" dirty="0" smtClean="0"/>
          </a:p>
          <a:p>
            <a:pPr marL="0" indent="0">
              <a:buNone/>
            </a:pPr>
            <a:r>
              <a:rPr lang="en-US" sz="2800" dirty="0" smtClean="0"/>
              <a:t>- Refrigerators or freezers containing blood or OPIM</a:t>
            </a:r>
          </a:p>
          <a:p>
            <a:pPr marL="514350" indent="-514350">
              <a:buFont typeface="+mj-lt"/>
              <a:buAutoNum type="arabicPeriod"/>
            </a:pPr>
            <a:endParaRPr lang="en-US" sz="2800" dirty="0" smtClean="0"/>
          </a:p>
          <a:p>
            <a:pPr marL="0" indent="0">
              <a:buNone/>
            </a:pPr>
            <a:r>
              <a:rPr lang="en-US" sz="2800" dirty="0" smtClean="0"/>
              <a:t>- Containers used to store, transport, or ship blood or OPIM</a:t>
            </a:r>
            <a:endParaRPr lang="en-US" sz="2800" dirty="0"/>
          </a:p>
        </p:txBody>
      </p:sp>
    </p:spTree>
    <p:extLst>
      <p:ext uri="{BB962C8B-B14F-4D97-AF65-F5344CB8AC3E}">
        <p14:creationId xmlns:p14="http://schemas.microsoft.com/office/powerpoint/2010/main" val="13788992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Sharps Disposal Containers</a:t>
            </a:r>
            <a:endParaRPr lang="en-US" dirty="0"/>
          </a:p>
        </p:txBody>
      </p:sp>
      <p:sp>
        <p:nvSpPr>
          <p:cNvPr id="3" name="Content Placeholder 2"/>
          <p:cNvSpPr>
            <a:spLocks noGrp="1"/>
          </p:cNvSpPr>
          <p:nvPr>
            <p:ph idx="1"/>
          </p:nvPr>
        </p:nvSpPr>
        <p:spPr/>
        <p:txBody>
          <a:bodyPr/>
          <a:lstStyle/>
          <a:p>
            <a:r>
              <a:rPr lang="en-US" dirty="0" smtClean="0"/>
              <a:t>Use single use supplies, such as needles, whenever possible</a:t>
            </a:r>
          </a:p>
          <a:p>
            <a:endParaRPr lang="en-US" dirty="0" smtClean="0"/>
          </a:p>
          <a:p>
            <a:r>
              <a:rPr lang="en-US" dirty="0" smtClean="0"/>
              <a:t>Sharps containers must be closable, puncture resistant, leak proof and labeled with a biohazard sign</a:t>
            </a:r>
          </a:p>
          <a:p>
            <a:endParaRPr lang="en-US" dirty="0"/>
          </a:p>
          <a:p>
            <a:r>
              <a:rPr lang="en-US" dirty="0" smtClean="0"/>
              <a:t>Dispose containers when 2/3 full at an appropriate medical waste site </a:t>
            </a:r>
          </a:p>
          <a:p>
            <a:endParaRPr lang="en-US" dirty="0"/>
          </a:p>
        </p:txBody>
      </p:sp>
    </p:spTree>
    <p:extLst>
      <p:ext uri="{BB962C8B-B14F-4D97-AF65-F5344CB8AC3E}">
        <p14:creationId xmlns:p14="http://schemas.microsoft.com/office/powerpoint/2010/main" val="21890923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888413" cy="1219200"/>
          </a:xfrm>
        </p:spPr>
        <p:txBody>
          <a:bodyPr/>
          <a:lstStyle/>
          <a:p>
            <a:pPr algn="ctr"/>
            <a:r>
              <a:rPr lang="en-US" sz="4000" dirty="0" smtClean="0"/>
              <a:t>Exposure Incident</a:t>
            </a:r>
            <a:endParaRPr lang="en-US" sz="4000" dirty="0"/>
          </a:p>
        </p:txBody>
      </p:sp>
      <p:sp>
        <p:nvSpPr>
          <p:cNvPr id="3" name="Content Placeholder 2"/>
          <p:cNvSpPr>
            <a:spLocks noGrp="1"/>
          </p:cNvSpPr>
          <p:nvPr>
            <p:ph idx="1"/>
          </p:nvPr>
        </p:nvSpPr>
        <p:spPr>
          <a:xfrm>
            <a:off x="750888" y="1828800"/>
            <a:ext cx="8549640" cy="5257800"/>
          </a:xfrm>
        </p:spPr>
        <p:txBody>
          <a:bodyPr/>
          <a:lstStyle/>
          <a:p>
            <a:r>
              <a:rPr lang="en-US" sz="2800" dirty="0" smtClean="0"/>
              <a:t>A specific incident of contact with potentially infectious bodily fluid</a:t>
            </a:r>
          </a:p>
          <a:p>
            <a:endParaRPr lang="en-US" sz="2800" dirty="0"/>
          </a:p>
          <a:p>
            <a:r>
              <a:rPr lang="en-US" sz="2800" dirty="0"/>
              <a:t>I</a:t>
            </a:r>
            <a:r>
              <a:rPr lang="en-US" sz="2800" dirty="0" smtClean="0"/>
              <a:t>f there are no infiltrations of mucous membranes or open skin surfaces, it is not considered an occupational exposure</a:t>
            </a:r>
          </a:p>
          <a:p>
            <a:endParaRPr lang="en-US" sz="2800" dirty="0"/>
          </a:p>
          <a:p>
            <a:r>
              <a:rPr lang="en-US" sz="2800" dirty="0" smtClean="0"/>
              <a:t>Report all accidents involving blood or bodily fluids</a:t>
            </a:r>
          </a:p>
          <a:p>
            <a:endParaRPr lang="en-US" sz="2800" dirty="0"/>
          </a:p>
          <a:p>
            <a:r>
              <a:rPr lang="en-US" sz="2800" dirty="0" smtClean="0"/>
              <a:t>Post exposure medical evaluations are offered</a:t>
            </a:r>
            <a:endParaRPr lang="en-US" sz="2800" dirty="0"/>
          </a:p>
        </p:txBody>
      </p:sp>
    </p:spTree>
    <p:extLst>
      <p:ext uri="{BB962C8B-B14F-4D97-AF65-F5344CB8AC3E}">
        <p14:creationId xmlns:p14="http://schemas.microsoft.com/office/powerpoint/2010/main" val="2337954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561" y="162560"/>
            <a:ext cx="8888413" cy="1219200"/>
          </a:xfrm>
        </p:spPr>
        <p:txBody>
          <a:bodyPr/>
          <a:lstStyle/>
          <a:p>
            <a:r>
              <a:rPr lang="en-US" sz="4000" dirty="0" smtClean="0"/>
              <a:t>Common Blood borne Pathogens</a:t>
            </a:r>
            <a:endParaRPr lang="en-US" sz="4000" dirty="0"/>
          </a:p>
        </p:txBody>
      </p:sp>
      <p:sp>
        <p:nvSpPr>
          <p:cNvPr id="3" name="Content Placeholder 2"/>
          <p:cNvSpPr>
            <a:spLocks noGrp="1"/>
          </p:cNvSpPr>
          <p:nvPr>
            <p:ph idx="1"/>
          </p:nvPr>
        </p:nvSpPr>
        <p:spPr>
          <a:xfrm>
            <a:off x="670560" y="1706880"/>
            <a:ext cx="8717280" cy="5283200"/>
          </a:xfrm>
        </p:spPr>
        <p:txBody>
          <a:bodyPr/>
          <a:lstStyle/>
          <a:p>
            <a:r>
              <a:rPr lang="en-US" sz="2800" dirty="0" smtClean="0"/>
              <a:t>OSHA defines blood borne pathogens as pathogenic microorganisms present in human blood that can lead to diseases.</a:t>
            </a:r>
          </a:p>
          <a:p>
            <a:pPr marL="0" indent="0">
              <a:buNone/>
            </a:pPr>
            <a:endParaRPr lang="en-US" sz="2800" dirty="0" smtClean="0"/>
          </a:p>
          <a:p>
            <a:r>
              <a:rPr lang="en-US" sz="2800" dirty="0" smtClean="0"/>
              <a:t>Human Immunodeficiency Virus (HIV)</a:t>
            </a:r>
          </a:p>
          <a:p>
            <a:pPr marL="0" indent="0">
              <a:buNone/>
            </a:pPr>
            <a:endParaRPr lang="en-US" sz="2800" dirty="0" smtClean="0"/>
          </a:p>
          <a:p>
            <a:r>
              <a:rPr lang="en-US" sz="2800" dirty="0" smtClean="0"/>
              <a:t>Hepatitis B (HBV)</a:t>
            </a:r>
          </a:p>
          <a:p>
            <a:endParaRPr lang="en-US" sz="2800" dirty="0"/>
          </a:p>
          <a:p>
            <a:r>
              <a:rPr lang="en-US" sz="2800" dirty="0" smtClean="0"/>
              <a:t>Hepatitis C (HCV)</a:t>
            </a:r>
            <a:endParaRPr lang="en-US" sz="2800" dirty="0"/>
          </a:p>
        </p:txBody>
      </p:sp>
    </p:spTree>
    <p:extLst>
      <p:ext uri="{BB962C8B-B14F-4D97-AF65-F5344CB8AC3E}">
        <p14:creationId xmlns:p14="http://schemas.microsoft.com/office/powerpoint/2010/main" val="1094980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9" y="288290"/>
            <a:ext cx="8888413" cy="1219200"/>
          </a:xfrm>
        </p:spPr>
        <p:txBody>
          <a:bodyPr/>
          <a:lstStyle/>
          <a:p>
            <a:pPr algn="ctr"/>
            <a:r>
              <a:rPr lang="en-US" sz="4000" dirty="0" smtClean="0"/>
              <a:t>Post-exposure Evaluation</a:t>
            </a:r>
            <a:endParaRPr lang="en-US" sz="4000" dirty="0"/>
          </a:p>
        </p:txBody>
      </p:sp>
      <p:sp>
        <p:nvSpPr>
          <p:cNvPr id="3" name="Content Placeholder 2"/>
          <p:cNvSpPr>
            <a:spLocks noGrp="1"/>
          </p:cNvSpPr>
          <p:nvPr>
            <p:ph idx="1"/>
          </p:nvPr>
        </p:nvSpPr>
        <p:spPr>
          <a:xfrm>
            <a:off x="750888" y="1600200"/>
            <a:ext cx="8549640" cy="5486400"/>
          </a:xfrm>
        </p:spPr>
        <p:txBody>
          <a:bodyPr/>
          <a:lstStyle/>
          <a:p>
            <a:r>
              <a:rPr lang="en-US" sz="2800" dirty="0" smtClean="0"/>
              <a:t>Confidential medical evaluation</a:t>
            </a:r>
          </a:p>
          <a:p>
            <a:endParaRPr lang="en-US" sz="2800" dirty="0"/>
          </a:p>
          <a:p>
            <a:r>
              <a:rPr lang="en-US" sz="2800" dirty="0" smtClean="0"/>
              <a:t>Document route of exposure</a:t>
            </a:r>
          </a:p>
          <a:p>
            <a:pPr marL="0" indent="0">
              <a:buNone/>
            </a:pPr>
            <a:endParaRPr lang="en-US" sz="2800" dirty="0" smtClean="0"/>
          </a:p>
          <a:p>
            <a:r>
              <a:rPr lang="en-US" sz="2800" dirty="0" smtClean="0"/>
              <a:t>Identify the source individual</a:t>
            </a:r>
          </a:p>
          <a:p>
            <a:endParaRPr lang="en-US" sz="2800" dirty="0"/>
          </a:p>
          <a:p>
            <a:r>
              <a:rPr lang="en-US" sz="2800" dirty="0" smtClean="0"/>
              <a:t>Test source individuals blood (with individuals consent)</a:t>
            </a:r>
          </a:p>
          <a:p>
            <a:endParaRPr lang="en-US" sz="2800" dirty="0"/>
          </a:p>
          <a:p>
            <a:r>
              <a:rPr lang="en-US" sz="2800" dirty="0" smtClean="0"/>
              <a:t>Provide results to exposed employee</a:t>
            </a:r>
            <a:endParaRPr lang="en-US" sz="2800" dirty="0"/>
          </a:p>
        </p:txBody>
      </p:sp>
    </p:spTree>
    <p:extLst>
      <p:ext uri="{BB962C8B-B14F-4D97-AF65-F5344CB8AC3E}">
        <p14:creationId xmlns:p14="http://schemas.microsoft.com/office/powerpoint/2010/main" val="34117649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888413" cy="1219200"/>
          </a:xfrm>
        </p:spPr>
        <p:txBody>
          <a:bodyPr/>
          <a:lstStyle/>
          <a:p>
            <a:pPr algn="ctr"/>
            <a:r>
              <a:rPr lang="en-US" sz="4000" dirty="0" smtClean="0"/>
              <a:t>Recordkeeping</a:t>
            </a:r>
            <a:endParaRPr lang="en-US" sz="4000" dirty="0"/>
          </a:p>
        </p:txBody>
      </p:sp>
      <p:sp>
        <p:nvSpPr>
          <p:cNvPr id="3" name="Content Placeholder 2"/>
          <p:cNvSpPr>
            <a:spLocks noGrp="1"/>
          </p:cNvSpPr>
          <p:nvPr>
            <p:ph idx="1"/>
          </p:nvPr>
        </p:nvSpPr>
        <p:spPr>
          <a:xfrm>
            <a:off x="762000" y="1524000"/>
            <a:ext cx="8549640" cy="5486400"/>
          </a:xfrm>
        </p:spPr>
        <p:txBody>
          <a:bodyPr/>
          <a:lstStyle/>
          <a:p>
            <a:pPr marL="0" indent="0">
              <a:buNone/>
            </a:pPr>
            <a:r>
              <a:rPr lang="en-US" sz="2800" dirty="0" smtClean="0"/>
              <a:t>Medical records include:</a:t>
            </a:r>
          </a:p>
          <a:p>
            <a:endParaRPr lang="en-US" sz="2800" dirty="0"/>
          </a:p>
          <a:p>
            <a:r>
              <a:rPr lang="en-US" sz="2800" dirty="0" smtClean="0"/>
              <a:t>Hepatitis B vaccination status</a:t>
            </a:r>
          </a:p>
          <a:p>
            <a:endParaRPr lang="en-US" sz="2800" dirty="0"/>
          </a:p>
          <a:p>
            <a:r>
              <a:rPr lang="en-US" sz="2800" dirty="0" smtClean="0"/>
              <a:t>Post exposure evaluation and follow-up results</a:t>
            </a:r>
          </a:p>
          <a:p>
            <a:endParaRPr lang="en-US" sz="2800" dirty="0"/>
          </a:p>
          <a:p>
            <a:pPr marL="0" indent="0">
              <a:buNone/>
            </a:pPr>
            <a:r>
              <a:rPr lang="en-US" sz="2800" dirty="0" smtClean="0"/>
              <a:t>Training records include:</a:t>
            </a:r>
          </a:p>
          <a:p>
            <a:pPr marL="0" indent="0">
              <a:buNone/>
            </a:pPr>
            <a:endParaRPr lang="en-US" sz="2800" dirty="0"/>
          </a:p>
          <a:p>
            <a:r>
              <a:rPr lang="en-US" sz="2800" dirty="0" smtClean="0"/>
              <a:t>Training dates</a:t>
            </a:r>
          </a:p>
          <a:p>
            <a:endParaRPr lang="en-US" sz="2800" dirty="0"/>
          </a:p>
          <a:p>
            <a:r>
              <a:rPr lang="en-US" sz="2800" dirty="0" smtClean="0"/>
              <a:t>Contents of the training</a:t>
            </a:r>
          </a:p>
          <a:p>
            <a:endParaRPr lang="en-US" sz="2800" dirty="0"/>
          </a:p>
          <a:p>
            <a:endParaRPr lang="en-US" sz="2800" dirty="0"/>
          </a:p>
        </p:txBody>
      </p:sp>
    </p:spTree>
    <p:extLst>
      <p:ext uri="{BB962C8B-B14F-4D97-AF65-F5344CB8AC3E}">
        <p14:creationId xmlns:p14="http://schemas.microsoft.com/office/powerpoint/2010/main" val="25760176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888413" cy="1219200"/>
          </a:xfrm>
        </p:spPr>
        <p:txBody>
          <a:bodyPr/>
          <a:lstStyle/>
          <a:p>
            <a:pPr algn="ctr"/>
            <a:r>
              <a:rPr lang="en-US" sz="4000" dirty="0" smtClean="0"/>
              <a:t>Summary</a:t>
            </a:r>
            <a:endParaRPr lang="en-US" sz="4000" dirty="0"/>
          </a:p>
        </p:txBody>
      </p:sp>
      <p:sp>
        <p:nvSpPr>
          <p:cNvPr id="3" name="Content Placeholder 2"/>
          <p:cNvSpPr>
            <a:spLocks noGrp="1"/>
          </p:cNvSpPr>
          <p:nvPr>
            <p:ph idx="1"/>
          </p:nvPr>
        </p:nvSpPr>
        <p:spPr>
          <a:xfrm>
            <a:off x="750888" y="1752600"/>
            <a:ext cx="8549640" cy="5334000"/>
          </a:xfrm>
        </p:spPr>
        <p:txBody>
          <a:bodyPr/>
          <a:lstStyle/>
          <a:p>
            <a:r>
              <a:rPr lang="en-US" sz="2800" dirty="0" smtClean="0"/>
              <a:t>Follow universal precautions</a:t>
            </a:r>
          </a:p>
          <a:p>
            <a:endParaRPr lang="en-US" sz="2800" dirty="0"/>
          </a:p>
          <a:p>
            <a:r>
              <a:rPr lang="en-US" sz="2800" dirty="0" smtClean="0"/>
              <a:t>Use PPE and follow safe work practices</a:t>
            </a:r>
          </a:p>
          <a:p>
            <a:endParaRPr lang="en-US" sz="2800" dirty="0"/>
          </a:p>
          <a:p>
            <a:r>
              <a:rPr lang="en-US" sz="2800" dirty="0" smtClean="0"/>
              <a:t>Perform decontamination</a:t>
            </a:r>
          </a:p>
          <a:p>
            <a:endParaRPr lang="en-US" sz="2800" dirty="0"/>
          </a:p>
          <a:p>
            <a:r>
              <a:rPr lang="en-US" sz="2800" dirty="0" smtClean="0"/>
              <a:t>Report all exposure incidents</a:t>
            </a:r>
            <a:endParaRPr lang="en-US" sz="2800" dirty="0"/>
          </a:p>
        </p:txBody>
      </p:sp>
    </p:spTree>
    <p:extLst>
      <p:ext uri="{BB962C8B-B14F-4D97-AF65-F5344CB8AC3E}">
        <p14:creationId xmlns:p14="http://schemas.microsoft.com/office/powerpoint/2010/main" val="929119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6741" y="81280"/>
            <a:ext cx="8888413" cy="1056640"/>
          </a:xfrm>
        </p:spPr>
        <p:txBody>
          <a:bodyPr/>
          <a:lstStyle/>
          <a:p>
            <a:r>
              <a:rPr lang="en-US" sz="4000" dirty="0" smtClean="0"/>
              <a:t> Human Immunodeficiency Virus (HIV)</a:t>
            </a:r>
            <a:endParaRPr lang="en-US" sz="4000" dirty="0"/>
          </a:p>
        </p:txBody>
      </p:sp>
      <p:sp>
        <p:nvSpPr>
          <p:cNvPr id="3" name="Content Placeholder 2"/>
          <p:cNvSpPr>
            <a:spLocks noGrp="1"/>
          </p:cNvSpPr>
          <p:nvPr>
            <p:ph idx="1"/>
          </p:nvPr>
        </p:nvSpPr>
        <p:spPr>
          <a:xfrm>
            <a:off x="586740" y="1625600"/>
            <a:ext cx="8884920" cy="6502400"/>
          </a:xfrm>
        </p:spPr>
        <p:txBody>
          <a:bodyPr/>
          <a:lstStyle/>
          <a:p>
            <a:r>
              <a:rPr lang="en-US" sz="2800" dirty="0" smtClean="0"/>
              <a:t>HIV is the virus that leads to AIDS</a:t>
            </a:r>
          </a:p>
          <a:p>
            <a:endParaRPr lang="en-US" sz="2800" dirty="0"/>
          </a:p>
          <a:p>
            <a:r>
              <a:rPr lang="en-US" sz="2800" dirty="0" smtClean="0"/>
              <a:t>HIV depletes the immune system</a:t>
            </a:r>
          </a:p>
          <a:p>
            <a:endParaRPr lang="en-US" sz="2800" dirty="0"/>
          </a:p>
          <a:p>
            <a:r>
              <a:rPr lang="en-US" sz="2800" dirty="0" smtClean="0"/>
              <a:t>HIV does not survive well outside the body</a:t>
            </a:r>
          </a:p>
          <a:p>
            <a:endParaRPr lang="en-US" sz="2800" dirty="0"/>
          </a:p>
          <a:p>
            <a:r>
              <a:rPr lang="en-US" sz="2800" dirty="0" smtClean="0"/>
              <a:t>May be found in low quantities in saliva, tears from some AIDS patients. Not found in sweat. Contact with saliva, tears or sweat has never been shown to result in transmission of HIV. </a:t>
            </a:r>
            <a:endParaRPr lang="en-US" sz="2800" dirty="0"/>
          </a:p>
        </p:txBody>
      </p:sp>
    </p:spTree>
    <p:extLst>
      <p:ext uri="{BB962C8B-B14F-4D97-AF65-F5344CB8AC3E}">
        <p14:creationId xmlns:p14="http://schemas.microsoft.com/office/powerpoint/2010/main" val="27298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561" y="162560"/>
            <a:ext cx="8888413" cy="1056640"/>
          </a:xfrm>
        </p:spPr>
        <p:txBody>
          <a:bodyPr/>
          <a:lstStyle/>
          <a:p>
            <a:r>
              <a:rPr lang="en-US" sz="4000" dirty="0" smtClean="0"/>
              <a:t>           Hepatitis B (HBV)</a:t>
            </a:r>
            <a:endParaRPr lang="en-US" sz="4000" dirty="0"/>
          </a:p>
        </p:txBody>
      </p:sp>
      <p:sp>
        <p:nvSpPr>
          <p:cNvPr id="3" name="Content Placeholder 2"/>
          <p:cNvSpPr>
            <a:spLocks noGrp="1"/>
          </p:cNvSpPr>
          <p:nvPr>
            <p:ph idx="1"/>
          </p:nvPr>
        </p:nvSpPr>
        <p:spPr>
          <a:xfrm>
            <a:off x="754380" y="1463040"/>
            <a:ext cx="8549640" cy="4958080"/>
          </a:xfrm>
        </p:spPr>
        <p:txBody>
          <a:bodyPr/>
          <a:lstStyle/>
          <a:p>
            <a:r>
              <a:rPr lang="en-US" sz="2800" dirty="0" smtClean="0"/>
              <a:t>Over 1 million Americans are chronically infected</a:t>
            </a:r>
          </a:p>
          <a:p>
            <a:endParaRPr lang="en-US" sz="2800" dirty="0" smtClean="0"/>
          </a:p>
          <a:p>
            <a:r>
              <a:rPr lang="en-US" sz="2800" dirty="0" smtClean="0"/>
              <a:t>Symptoms include: jaundice, fatigue, abdominal pain, loss of appetite, nausea and vomiting</a:t>
            </a:r>
          </a:p>
          <a:p>
            <a:endParaRPr lang="en-US" sz="2800" dirty="0" smtClean="0"/>
          </a:p>
          <a:p>
            <a:r>
              <a:rPr lang="en-US" sz="2800" dirty="0" smtClean="0"/>
              <a:t>May lead to chronic liver disease, liver cancer and death</a:t>
            </a:r>
          </a:p>
          <a:p>
            <a:endParaRPr lang="en-US" sz="2800" dirty="0" smtClean="0"/>
          </a:p>
          <a:p>
            <a:r>
              <a:rPr lang="en-US" sz="2800" dirty="0" smtClean="0"/>
              <a:t>Vaccination available since 1982</a:t>
            </a:r>
          </a:p>
          <a:p>
            <a:endParaRPr lang="en-US" sz="2800" dirty="0" smtClean="0"/>
          </a:p>
          <a:p>
            <a:r>
              <a:rPr lang="en-US" sz="2800" dirty="0" smtClean="0"/>
              <a:t>HBV can survive for up to one week in dried blood</a:t>
            </a:r>
            <a:endParaRPr lang="en-US" sz="2800" dirty="0"/>
          </a:p>
        </p:txBody>
      </p:sp>
    </p:spTree>
    <p:extLst>
      <p:ext uri="{BB962C8B-B14F-4D97-AF65-F5344CB8AC3E}">
        <p14:creationId xmlns:p14="http://schemas.microsoft.com/office/powerpoint/2010/main" val="2753310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561" y="243840"/>
            <a:ext cx="8972233" cy="1219200"/>
          </a:xfrm>
        </p:spPr>
        <p:txBody>
          <a:bodyPr/>
          <a:lstStyle/>
          <a:p>
            <a:r>
              <a:rPr lang="en-US" sz="4000" dirty="0" smtClean="0"/>
              <a:t>          Hepatitis B Vaccination</a:t>
            </a:r>
            <a:endParaRPr lang="en-US" sz="4000" dirty="0"/>
          </a:p>
        </p:txBody>
      </p:sp>
      <p:sp>
        <p:nvSpPr>
          <p:cNvPr id="3" name="Content Placeholder 2"/>
          <p:cNvSpPr>
            <a:spLocks noGrp="1"/>
          </p:cNvSpPr>
          <p:nvPr>
            <p:ph idx="1"/>
          </p:nvPr>
        </p:nvSpPr>
        <p:spPr>
          <a:xfrm>
            <a:off x="754380" y="1524000"/>
            <a:ext cx="8549640" cy="5303520"/>
          </a:xfrm>
        </p:spPr>
        <p:txBody>
          <a:bodyPr/>
          <a:lstStyle/>
          <a:p>
            <a:r>
              <a:rPr lang="en-US" sz="2800" dirty="0" smtClean="0"/>
              <a:t>Endorsed by the medical communities</a:t>
            </a:r>
          </a:p>
          <a:p>
            <a:pPr marL="0" indent="0">
              <a:buNone/>
            </a:pPr>
            <a:endParaRPr lang="en-US" sz="2800" dirty="0" smtClean="0"/>
          </a:p>
          <a:p>
            <a:r>
              <a:rPr lang="en-US" sz="2800" dirty="0" smtClean="0"/>
              <a:t>Series of three injections</a:t>
            </a:r>
          </a:p>
          <a:p>
            <a:pPr marL="0" indent="0">
              <a:buNone/>
            </a:pPr>
            <a:endParaRPr lang="en-US" sz="2800" dirty="0"/>
          </a:p>
          <a:p>
            <a:r>
              <a:rPr lang="en-US" sz="2800" dirty="0" smtClean="0"/>
              <a:t>Shown to be safe for infants, children and adults</a:t>
            </a:r>
          </a:p>
          <a:p>
            <a:endParaRPr lang="en-US" sz="2800" dirty="0" smtClean="0"/>
          </a:p>
          <a:p>
            <a:r>
              <a:rPr lang="en-US" sz="2800" dirty="0" smtClean="0"/>
              <a:t>Offered to all potentially exposed employees</a:t>
            </a:r>
          </a:p>
          <a:p>
            <a:endParaRPr lang="en-US" sz="2800" dirty="0" smtClean="0"/>
          </a:p>
          <a:p>
            <a:r>
              <a:rPr lang="en-US" sz="2800" dirty="0" smtClean="0"/>
              <a:t>Provided at no cost to employees</a:t>
            </a:r>
          </a:p>
          <a:p>
            <a:pPr marL="0" indent="0">
              <a:buNone/>
            </a:pPr>
            <a:endParaRPr lang="en-US" sz="2800" dirty="0" smtClean="0"/>
          </a:p>
          <a:p>
            <a:r>
              <a:rPr lang="en-US" sz="2800" dirty="0" smtClean="0"/>
              <a:t>Declination/Acceptance form</a:t>
            </a:r>
          </a:p>
          <a:p>
            <a:endParaRPr lang="en-US" dirty="0" smtClean="0"/>
          </a:p>
          <a:p>
            <a:endParaRPr lang="en-US" dirty="0"/>
          </a:p>
        </p:txBody>
      </p:sp>
    </p:spTree>
    <p:extLst>
      <p:ext uri="{BB962C8B-B14F-4D97-AF65-F5344CB8AC3E}">
        <p14:creationId xmlns:p14="http://schemas.microsoft.com/office/powerpoint/2010/main" val="18893424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888413" cy="1219200"/>
          </a:xfrm>
        </p:spPr>
        <p:txBody>
          <a:bodyPr/>
          <a:lstStyle/>
          <a:p>
            <a:r>
              <a:rPr lang="en-US" sz="4000" dirty="0" smtClean="0"/>
              <a:t>            Hepatitis C (HCV)</a:t>
            </a:r>
            <a:endParaRPr lang="en-US" sz="4000" dirty="0"/>
          </a:p>
        </p:txBody>
      </p:sp>
      <p:sp>
        <p:nvSpPr>
          <p:cNvPr id="3" name="Content Placeholder 2"/>
          <p:cNvSpPr>
            <a:spLocks noGrp="1"/>
          </p:cNvSpPr>
          <p:nvPr>
            <p:ph idx="1"/>
          </p:nvPr>
        </p:nvSpPr>
        <p:spPr>
          <a:xfrm>
            <a:off x="750888" y="1447800"/>
            <a:ext cx="8549640" cy="5638800"/>
          </a:xfrm>
        </p:spPr>
        <p:txBody>
          <a:bodyPr/>
          <a:lstStyle/>
          <a:p>
            <a:r>
              <a:rPr lang="en-US" sz="2800" dirty="0" smtClean="0"/>
              <a:t>Hepatitis C is the most common chronic blood borne infection in the United States</a:t>
            </a:r>
          </a:p>
          <a:p>
            <a:pPr marL="0" indent="0">
              <a:buNone/>
            </a:pPr>
            <a:endParaRPr lang="en-US" sz="2800" dirty="0"/>
          </a:p>
          <a:p>
            <a:r>
              <a:rPr lang="en-US" sz="2800" dirty="0" smtClean="0"/>
              <a:t>Symptoms include: jaundice, fatigue, abdominal pain, loss of appetite, intermittent nausea, vomiting</a:t>
            </a:r>
          </a:p>
          <a:p>
            <a:endParaRPr lang="en-US" sz="2800" dirty="0"/>
          </a:p>
          <a:p>
            <a:r>
              <a:rPr lang="en-US" sz="2800" dirty="0" smtClean="0"/>
              <a:t>Can survive in dried blood for up to 3 weeks</a:t>
            </a:r>
          </a:p>
          <a:p>
            <a:endParaRPr lang="en-US" sz="2800" dirty="0"/>
          </a:p>
          <a:p>
            <a:r>
              <a:rPr lang="en-US" sz="2800" dirty="0" smtClean="0"/>
              <a:t>May lead to chronic liver disease and death</a:t>
            </a:r>
          </a:p>
          <a:p>
            <a:pPr marL="0" indent="0">
              <a:buNone/>
            </a:pPr>
            <a:endParaRPr lang="en-US" sz="2800" dirty="0" smtClean="0"/>
          </a:p>
          <a:p>
            <a:r>
              <a:rPr lang="en-US" sz="2800" dirty="0" smtClean="0"/>
              <a:t>No known vaccine</a:t>
            </a:r>
          </a:p>
          <a:p>
            <a:endParaRPr lang="en-US" sz="2800" dirty="0"/>
          </a:p>
          <a:p>
            <a:endParaRPr lang="en-US" dirty="0"/>
          </a:p>
        </p:txBody>
      </p:sp>
    </p:spTree>
    <p:extLst>
      <p:ext uri="{BB962C8B-B14F-4D97-AF65-F5344CB8AC3E}">
        <p14:creationId xmlns:p14="http://schemas.microsoft.com/office/powerpoint/2010/main" val="1217677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8888413" cy="1219200"/>
          </a:xfrm>
        </p:spPr>
        <p:txBody>
          <a:bodyPr/>
          <a:lstStyle/>
          <a:p>
            <a:r>
              <a:rPr lang="en-US" sz="4000" dirty="0" smtClean="0"/>
              <a:t>Potentially Infectious Bodily Fluids</a:t>
            </a:r>
            <a:endParaRPr lang="en-US" sz="4000" dirty="0"/>
          </a:p>
        </p:txBody>
      </p:sp>
      <p:sp>
        <p:nvSpPr>
          <p:cNvPr id="3" name="Content Placeholder 2"/>
          <p:cNvSpPr>
            <a:spLocks noGrp="1"/>
          </p:cNvSpPr>
          <p:nvPr>
            <p:ph idx="1"/>
          </p:nvPr>
        </p:nvSpPr>
        <p:spPr>
          <a:xfrm>
            <a:off x="685800" y="1752600"/>
            <a:ext cx="8549640" cy="5334000"/>
          </a:xfrm>
        </p:spPr>
        <p:txBody>
          <a:bodyPr/>
          <a:lstStyle/>
          <a:p>
            <a:r>
              <a:rPr lang="en-US" sz="2800" dirty="0" smtClean="0"/>
              <a:t>Blood</a:t>
            </a:r>
          </a:p>
          <a:p>
            <a:endParaRPr lang="en-US" sz="2800" dirty="0"/>
          </a:p>
          <a:p>
            <a:r>
              <a:rPr lang="en-US" sz="2800" dirty="0" smtClean="0"/>
              <a:t>Saliva, vomit, urine</a:t>
            </a:r>
          </a:p>
          <a:p>
            <a:endParaRPr lang="en-US" sz="2800" dirty="0"/>
          </a:p>
          <a:p>
            <a:r>
              <a:rPr lang="en-US" sz="2800" dirty="0" smtClean="0"/>
              <a:t>Semen or vaginal secretions</a:t>
            </a:r>
          </a:p>
          <a:p>
            <a:endParaRPr lang="en-US" sz="2800" dirty="0"/>
          </a:p>
          <a:p>
            <a:r>
              <a:rPr lang="en-US" sz="2800" dirty="0" smtClean="0"/>
              <a:t>Skin, tissue, cell cultures</a:t>
            </a:r>
          </a:p>
          <a:p>
            <a:endParaRPr lang="en-US" sz="2800" dirty="0"/>
          </a:p>
          <a:p>
            <a:r>
              <a:rPr lang="en-US" sz="2800" dirty="0" smtClean="0"/>
              <a:t>Other body fluids</a:t>
            </a:r>
            <a:endParaRPr lang="en-US" sz="2800" dirty="0"/>
          </a:p>
        </p:txBody>
      </p:sp>
    </p:spTree>
    <p:extLst>
      <p:ext uri="{BB962C8B-B14F-4D97-AF65-F5344CB8AC3E}">
        <p14:creationId xmlns:p14="http://schemas.microsoft.com/office/powerpoint/2010/main" val="8132048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8888413" cy="1219200"/>
          </a:xfrm>
        </p:spPr>
        <p:txBody>
          <a:bodyPr/>
          <a:lstStyle/>
          <a:p>
            <a:pPr algn="ctr"/>
            <a:r>
              <a:rPr lang="en-US" sz="4000" dirty="0" smtClean="0"/>
              <a:t>Potential Transmission</a:t>
            </a:r>
            <a:endParaRPr lang="en-US" sz="4000" dirty="0"/>
          </a:p>
        </p:txBody>
      </p:sp>
      <p:sp>
        <p:nvSpPr>
          <p:cNvPr id="3" name="Content Placeholder 2"/>
          <p:cNvSpPr>
            <a:spLocks noGrp="1"/>
          </p:cNvSpPr>
          <p:nvPr>
            <p:ph idx="1"/>
          </p:nvPr>
        </p:nvSpPr>
        <p:spPr>
          <a:xfrm>
            <a:off x="762000" y="1905000"/>
            <a:ext cx="8549640" cy="5257800"/>
          </a:xfrm>
        </p:spPr>
        <p:txBody>
          <a:bodyPr/>
          <a:lstStyle/>
          <a:p>
            <a:r>
              <a:rPr lang="en-US" sz="2800" dirty="0" smtClean="0"/>
              <a:t>Contact with another persons blood or bodily fluid that may contain blood.</a:t>
            </a:r>
          </a:p>
          <a:p>
            <a:endParaRPr lang="en-US" sz="2800" dirty="0"/>
          </a:p>
          <a:p>
            <a:r>
              <a:rPr lang="en-US" sz="2800" dirty="0" smtClean="0"/>
              <a:t>Contact with mucous membranes: eyes, mouth, nose</a:t>
            </a:r>
          </a:p>
          <a:p>
            <a:endParaRPr lang="en-US" sz="2800" dirty="0"/>
          </a:p>
          <a:p>
            <a:r>
              <a:rPr lang="en-US" sz="2800" dirty="0" smtClean="0"/>
              <a:t>Contact with non-intact skin</a:t>
            </a:r>
          </a:p>
          <a:p>
            <a:endParaRPr lang="en-US" sz="2800" dirty="0"/>
          </a:p>
          <a:p>
            <a:r>
              <a:rPr lang="en-US" sz="2800" dirty="0" smtClean="0"/>
              <a:t>Contact with contaminated sharps/needles</a:t>
            </a:r>
            <a:endParaRPr lang="en-US" sz="2800" dirty="0"/>
          </a:p>
        </p:txBody>
      </p:sp>
    </p:spTree>
    <p:extLst>
      <p:ext uri="{BB962C8B-B14F-4D97-AF65-F5344CB8AC3E}">
        <p14:creationId xmlns:p14="http://schemas.microsoft.com/office/powerpoint/2010/main" val="21730253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8888413" cy="1219200"/>
          </a:xfrm>
        </p:spPr>
        <p:txBody>
          <a:bodyPr/>
          <a:lstStyle/>
          <a:p>
            <a:pPr algn="ctr"/>
            <a:r>
              <a:rPr lang="en-US" sz="4000" dirty="0" smtClean="0"/>
              <a:t>Potential Exposure</a:t>
            </a:r>
            <a:endParaRPr lang="en-US" sz="4000" dirty="0"/>
          </a:p>
        </p:txBody>
      </p:sp>
      <p:sp>
        <p:nvSpPr>
          <p:cNvPr id="3" name="Content Placeholder 2"/>
          <p:cNvSpPr>
            <a:spLocks noGrp="1"/>
          </p:cNvSpPr>
          <p:nvPr>
            <p:ph idx="1"/>
          </p:nvPr>
        </p:nvSpPr>
        <p:spPr>
          <a:xfrm>
            <a:off x="750888" y="2189480"/>
            <a:ext cx="8549640" cy="4744720"/>
          </a:xfrm>
        </p:spPr>
        <p:txBody>
          <a:bodyPr/>
          <a:lstStyle/>
          <a:p>
            <a:r>
              <a:rPr lang="en-US" sz="2800" dirty="0" smtClean="0"/>
              <a:t>Industrial accident</a:t>
            </a:r>
          </a:p>
          <a:p>
            <a:endParaRPr lang="en-US" sz="2800" dirty="0"/>
          </a:p>
          <a:p>
            <a:r>
              <a:rPr lang="en-US" sz="2800" dirty="0" smtClean="0"/>
              <a:t>Administering first aid</a:t>
            </a:r>
          </a:p>
          <a:p>
            <a:endParaRPr lang="en-US" sz="2800" dirty="0"/>
          </a:p>
          <a:p>
            <a:r>
              <a:rPr lang="en-US" sz="2800" dirty="0" smtClean="0"/>
              <a:t>Post accident cleanup</a:t>
            </a:r>
          </a:p>
          <a:p>
            <a:endParaRPr lang="en-US" sz="2800" dirty="0"/>
          </a:p>
          <a:p>
            <a:r>
              <a:rPr lang="en-US" sz="2800" dirty="0" smtClean="0"/>
              <a:t>Cleanup of bodily fluids</a:t>
            </a:r>
          </a:p>
          <a:p>
            <a:endParaRPr lang="en-US" sz="2800" dirty="0"/>
          </a:p>
          <a:p>
            <a:r>
              <a:rPr lang="en-US" sz="2800" dirty="0" smtClean="0"/>
              <a:t>Janitorial or maintenance work</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2327226669"/>
      </p:ext>
    </p:extLst>
  </p:cSld>
  <p:clrMapOvr>
    <a:masterClrMapping/>
  </p:clrMapOvr>
  <p:timing>
    <p:tnLst>
      <p:par>
        <p:cTn id="1" dur="indefinite" restart="never" nodeType="tmRoot"/>
      </p:par>
    </p:tnLst>
  </p:timing>
</p:sld>
</file>

<file path=ppt/theme/theme1.xml><?xml version="1.0" encoding="utf-8"?>
<a:theme xmlns:a="http://schemas.openxmlformats.org/drawingml/2006/main" name="Training">
  <a:themeElements>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fontScheme name="Train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hlink"/>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hlink"/>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Training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Training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Training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Training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Office\Templates\1033\Training.pot</Template>
  <TotalTime>1697</TotalTime>
  <Words>793</Words>
  <Application>Microsoft Office PowerPoint</Application>
  <PresentationFormat>Custom</PresentationFormat>
  <Paragraphs>189</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Training</vt:lpstr>
      <vt:lpstr>Blood Borne Pathogens 29 CFR 1910.1030          </vt:lpstr>
      <vt:lpstr>Common Blood borne Pathogens</vt:lpstr>
      <vt:lpstr> Human Immunodeficiency Virus (HIV)</vt:lpstr>
      <vt:lpstr>           Hepatitis B (HBV)</vt:lpstr>
      <vt:lpstr>          Hepatitis B Vaccination</vt:lpstr>
      <vt:lpstr>            Hepatitis C (HCV)</vt:lpstr>
      <vt:lpstr>Potentially Infectious Bodily Fluids</vt:lpstr>
      <vt:lpstr>Potential Transmission</vt:lpstr>
      <vt:lpstr>Potential Exposure</vt:lpstr>
      <vt:lpstr>Exposure Control Plan (ECP)</vt:lpstr>
      <vt:lpstr>Who Must be Trained</vt:lpstr>
      <vt:lpstr>Universal Precautions</vt:lpstr>
      <vt:lpstr>Protective Equipment</vt:lpstr>
      <vt:lpstr>Decontamination</vt:lpstr>
      <vt:lpstr>Safe Work Practices</vt:lpstr>
      <vt:lpstr>Regulated Medical Waste</vt:lpstr>
      <vt:lpstr>Labels and Signs</vt:lpstr>
      <vt:lpstr>Sharps Disposal Containers</vt:lpstr>
      <vt:lpstr>Exposure Incident</vt:lpstr>
      <vt:lpstr>Post-exposure Evaluation</vt:lpstr>
      <vt:lpstr>Recordkeeping</vt:lpstr>
      <vt:lpstr>Summary</vt:lpstr>
    </vt:vector>
  </TitlesOfParts>
  <Company>NHLAX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dc:title>
  <dc:creator>NHLAX</dc:creator>
  <cp:lastModifiedBy>Jean Rosekrans</cp:lastModifiedBy>
  <cp:revision>45</cp:revision>
  <cp:lastPrinted>1601-01-01T00:00:00Z</cp:lastPrinted>
  <dcterms:created xsi:type="dcterms:W3CDTF">2002-02-04T20:58:06Z</dcterms:created>
  <dcterms:modified xsi:type="dcterms:W3CDTF">2017-05-05T16:23:22Z</dcterms:modified>
</cp:coreProperties>
</file>